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9"/>
  </p:notesMasterIdLst>
  <p:handoutMasterIdLst>
    <p:handoutMasterId r:id="rId30"/>
  </p:handoutMasterIdLst>
  <p:sldIdLst>
    <p:sldId id="256" r:id="rId2"/>
    <p:sldId id="319" r:id="rId3"/>
    <p:sldId id="393" r:id="rId4"/>
    <p:sldId id="339" r:id="rId5"/>
    <p:sldId id="338" r:id="rId6"/>
    <p:sldId id="373" r:id="rId7"/>
    <p:sldId id="352" r:id="rId8"/>
    <p:sldId id="379" r:id="rId9"/>
    <p:sldId id="380" r:id="rId10"/>
    <p:sldId id="394" r:id="rId11"/>
    <p:sldId id="381" r:id="rId12"/>
    <p:sldId id="382" r:id="rId13"/>
    <p:sldId id="353" r:id="rId14"/>
    <p:sldId id="374" r:id="rId15"/>
    <p:sldId id="383" r:id="rId16"/>
    <p:sldId id="384" r:id="rId17"/>
    <p:sldId id="335" r:id="rId18"/>
    <p:sldId id="386" r:id="rId19"/>
    <p:sldId id="385" r:id="rId20"/>
    <p:sldId id="375" r:id="rId21"/>
    <p:sldId id="387" r:id="rId22"/>
    <p:sldId id="388" r:id="rId23"/>
    <p:sldId id="378" r:id="rId24"/>
    <p:sldId id="389" r:id="rId25"/>
    <p:sldId id="390" r:id="rId26"/>
    <p:sldId id="391" r:id="rId27"/>
    <p:sldId id="392" r:id="rId28"/>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Consolas" panose="020B0609020204030204" pitchFamily="49"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793F0C-4CAE-45E1-BDDE-FD79D8FE7DAF}">
  <a:tblStyle styleId="{CC793F0C-4CAE-45E1-BDDE-FD79D8FE7D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5" autoAdjust="0"/>
    <p:restoredTop sz="83791" autoAdjust="0"/>
  </p:normalViewPr>
  <p:slideViewPr>
    <p:cSldViewPr snapToGrid="0">
      <p:cViewPr varScale="1">
        <p:scale>
          <a:sx n="109" d="100"/>
          <a:sy n="109" d="100"/>
        </p:scale>
        <p:origin x="504" y="101"/>
      </p:cViewPr>
      <p:guideLst/>
    </p:cSldViewPr>
  </p:slideViewPr>
  <p:outlineViewPr>
    <p:cViewPr>
      <p:scale>
        <a:sx n="33" d="100"/>
        <a:sy n="33" d="100"/>
      </p:scale>
      <p:origin x="0" y="-661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D8ABF5-CD6A-2772-607B-CC5CF9DA0E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7D3A20DC-2588-A72E-ED15-DBCC43D95B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10EB70-6424-490F-A842-4CACE6815507}" type="datetimeFigureOut">
              <a:rPr lang="en-SG" smtClean="0"/>
              <a:t>5/2/2023</a:t>
            </a:fld>
            <a:endParaRPr lang="en-SG"/>
          </a:p>
        </p:txBody>
      </p:sp>
      <p:sp>
        <p:nvSpPr>
          <p:cNvPr id="4" name="Footer Placeholder 3">
            <a:extLst>
              <a:ext uri="{FF2B5EF4-FFF2-40B4-BE49-F238E27FC236}">
                <a16:creationId xmlns:a16="http://schemas.microsoft.com/office/drawing/2014/main" id="{8DE186DE-4FE1-C102-FAC3-339660972F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2F87F498-DE7C-76D2-371D-81D8BE7520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ACDD22-5F61-4CFB-BA62-931AAD30181B}" type="slidenum">
              <a:rPr lang="en-SG" smtClean="0"/>
              <a:t>‹#›</a:t>
            </a:fld>
            <a:endParaRPr lang="en-SG"/>
          </a:p>
        </p:txBody>
      </p:sp>
    </p:spTree>
    <p:extLst>
      <p:ext uri="{BB962C8B-B14F-4D97-AF65-F5344CB8AC3E}">
        <p14:creationId xmlns:p14="http://schemas.microsoft.com/office/powerpoint/2010/main" val="2278124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1235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4143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6798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PCA generates new features that are orthogonal to each other , and not correlated with each other</a:t>
            </a:r>
          </a:p>
          <a:p>
            <a:pPr marL="171450" lvl="0" indent="-171450" algn="l" rtl="0">
              <a:spcBef>
                <a:spcPts val="0"/>
              </a:spcBef>
              <a:spcAft>
                <a:spcPts val="0"/>
              </a:spcAft>
              <a:buFontTx/>
              <a:buChar char="-"/>
            </a:pPr>
            <a:endParaRPr lang="en-US" dirty="0"/>
          </a:p>
        </p:txBody>
      </p:sp>
    </p:spTree>
    <p:extLst>
      <p:ext uri="{BB962C8B-B14F-4D97-AF65-F5344CB8AC3E}">
        <p14:creationId xmlns:p14="http://schemas.microsoft.com/office/powerpoint/2010/main" val="2139824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PCA generates new features that are orthogonal to each other , and not correlated with each other</a:t>
            </a:r>
          </a:p>
          <a:p>
            <a:pPr marL="171450" lvl="0" indent="-171450" algn="l" rtl="0">
              <a:spcBef>
                <a:spcPts val="0"/>
              </a:spcBef>
              <a:spcAft>
                <a:spcPts val="0"/>
              </a:spcAft>
              <a:buFontTx/>
              <a:buChar char="-"/>
            </a:pPr>
            <a:endParaRPr lang="en-US" dirty="0"/>
          </a:p>
        </p:txBody>
      </p:sp>
    </p:spTree>
    <p:extLst>
      <p:ext uri="{BB962C8B-B14F-4D97-AF65-F5344CB8AC3E}">
        <p14:creationId xmlns:p14="http://schemas.microsoft.com/office/powerpoint/2010/main" val="370621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PCA generates new features that are orthogonal to each other , and not correlated with each other</a:t>
            </a:r>
          </a:p>
          <a:p>
            <a:pPr marL="171450" lvl="0" indent="-171450" algn="l" rtl="0">
              <a:spcBef>
                <a:spcPts val="0"/>
              </a:spcBef>
              <a:spcAft>
                <a:spcPts val="0"/>
              </a:spcAft>
              <a:buFontTx/>
              <a:buChar char="-"/>
            </a:pPr>
            <a:endParaRPr lang="en-US" dirty="0"/>
          </a:p>
        </p:txBody>
      </p:sp>
    </p:spTree>
    <p:extLst>
      <p:ext uri="{BB962C8B-B14F-4D97-AF65-F5344CB8AC3E}">
        <p14:creationId xmlns:p14="http://schemas.microsoft.com/office/powerpoint/2010/main" val="46594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PCA generates new features that are orthogonal to each other , and not correlated with each other</a:t>
            </a:r>
          </a:p>
          <a:p>
            <a:pPr marL="171450" lvl="0" indent="-171450" algn="l" rtl="0">
              <a:spcBef>
                <a:spcPts val="0"/>
              </a:spcBef>
              <a:spcAft>
                <a:spcPts val="0"/>
              </a:spcAft>
              <a:buFontTx/>
              <a:buChar char="-"/>
            </a:pPr>
            <a:endParaRPr lang="en-US" dirty="0"/>
          </a:p>
        </p:txBody>
      </p:sp>
    </p:spTree>
    <p:extLst>
      <p:ext uri="{BB962C8B-B14F-4D97-AF65-F5344CB8AC3E}">
        <p14:creationId xmlns:p14="http://schemas.microsoft.com/office/powerpoint/2010/main" val="253709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Pca</a:t>
            </a:r>
            <a:r>
              <a:rPr lang="en-US" dirty="0"/>
              <a:t> is also able to remove the noise in the data, by excluding the principle components that capture very little variance. 4</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rPr>
              <a:t>There are presence of outliers for torque and rotation speed , but these are  mostly </a:t>
            </a:r>
            <a:r>
              <a:rPr lang="en-US" sz="1100" dirty="0" err="1">
                <a:solidFill>
                  <a:schemeClr val="tx1"/>
                </a:solidFill>
              </a:rPr>
              <a:t>faultly</a:t>
            </a:r>
            <a:r>
              <a:rPr lang="en-US" sz="1100" dirty="0">
                <a:solidFill>
                  <a:schemeClr val="tx1"/>
                </a:solidFill>
              </a:rPr>
              <a:t> machines, which make sense, as machines that are spinning too fast will probably break down.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p:txBody>
      </p:sp>
    </p:spTree>
    <p:extLst>
      <p:ext uri="{BB962C8B-B14F-4D97-AF65-F5344CB8AC3E}">
        <p14:creationId xmlns:p14="http://schemas.microsoft.com/office/powerpoint/2010/main" val="1030524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Pca</a:t>
            </a:r>
            <a:r>
              <a:rPr lang="en-US" dirty="0"/>
              <a:t> is also able to remove the noise in the data, by excluding the principle components that capture very little variance. 4</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rPr>
              <a:t>There are presence of outliers for torque and rotation speed , but these are  mostly </a:t>
            </a:r>
            <a:r>
              <a:rPr lang="en-US" sz="1100" dirty="0" err="1">
                <a:solidFill>
                  <a:schemeClr val="tx1"/>
                </a:solidFill>
              </a:rPr>
              <a:t>faultly</a:t>
            </a:r>
            <a:r>
              <a:rPr lang="en-US" sz="1100" dirty="0">
                <a:solidFill>
                  <a:schemeClr val="tx1"/>
                </a:solidFill>
              </a:rPr>
              <a:t> machines, which make sense, as machines that are spinning too fast will probably break down.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p:txBody>
      </p:sp>
    </p:spTree>
    <p:extLst>
      <p:ext uri="{BB962C8B-B14F-4D97-AF65-F5344CB8AC3E}">
        <p14:creationId xmlns:p14="http://schemas.microsoft.com/office/powerpoint/2010/main" val="2884003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Pca</a:t>
            </a:r>
            <a:r>
              <a:rPr lang="en-US" dirty="0"/>
              <a:t> is also able to remove the noise in the data, by excluding the principle components that capture very little variance. 4</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rPr>
              <a:t>There are presence of outliers for torque and rotation speed , but these are  mostly </a:t>
            </a:r>
            <a:r>
              <a:rPr lang="en-US" sz="1100" dirty="0" err="1">
                <a:solidFill>
                  <a:schemeClr val="tx1"/>
                </a:solidFill>
              </a:rPr>
              <a:t>faultly</a:t>
            </a:r>
            <a:r>
              <a:rPr lang="en-US" sz="1100" dirty="0">
                <a:solidFill>
                  <a:schemeClr val="tx1"/>
                </a:solidFill>
              </a:rPr>
              <a:t> machines, which make sense, as machines that are spinning too fast will probably break down.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p:txBody>
      </p:sp>
    </p:spTree>
    <p:extLst>
      <p:ext uri="{BB962C8B-B14F-4D97-AF65-F5344CB8AC3E}">
        <p14:creationId xmlns:p14="http://schemas.microsoft.com/office/powerpoint/2010/main" val="4121416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2695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Pca</a:t>
            </a:r>
            <a:r>
              <a:rPr lang="en-US" dirty="0"/>
              <a:t> is also able to remove the noise in the data, by excluding the principle components that capture very little variance. 4</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rPr>
              <a:t>There are presence of outliers for torque and rotation speed , but these are  mostly </a:t>
            </a:r>
            <a:r>
              <a:rPr lang="en-US" sz="1100" dirty="0" err="1">
                <a:solidFill>
                  <a:schemeClr val="tx1"/>
                </a:solidFill>
              </a:rPr>
              <a:t>faultly</a:t>
            </a:r>
            <a:r>
              <a:rPr lang="en-US" sz="1100" dirty="0">
                <a:solidFill>
                  <a:schemeClr val="tx1"/>
                </a:solidFill>
              </a:rPr>
              <a:t> machines, which make sense, as machines that are spinning too fast will probably break down.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p:txBody>
      </p:sp>
    </p:spTree>
    <p:extLst>
      <p:ext uri="{BB962C8B-B14F-4D97-AF65-F5344CB8AC3E}">
        <p14:creationId xmlns:p14="http://schemas.microsoft.com/office/powerpoint/2010/main" val="2346699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Pca</a:t>
            </a:r>
            <a:r>
              <a:rPr lang="en-US" dirty="0"/>
              <a:t> is also able to remove the noise in the data, by excluding the principle components that capture very little variance. 4</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rPr>
              <a:t>There are presence of outliers for torque and rotation speed , but these are  mostly </a:t>
            </a:r>
            <a:r>
              <a:rPr lang="en-US" sz="1100" dirty="0" err="1">
                <a:solidFill>
                  <a:schemeClr val="tx1"/>
                </a:solidFill>
              </a:rPr>
              <a:t>faultly</a:t>
            </a:r>
            <a:r>
              <a:rPr lang="en-US" sz="1100" dirty="0">
                <a:solidFill>
                  <a:schemeClr val="tx1"/>
                </a:solidFill>
              </a:rPr>
              <a:t> machines, which make sense, as machines that are spinning too fast will probably break down.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p:txBody>
      </p:sp>
    </p:spTree>
    <p:extLst>
      <p:ext uri="{BB962C8B-B14F-4D97-AF65-F5344CB8AC3E}">
        <p14:creationId xmlns:p14="http://schemas.microsoft.com/office/powerpoint/2010/main" val="2258155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Pca</a:t>
            </a:r>
            <a:r>
              <a:rPr lang="en-US" dirty="0"/>
              <a:t> is also able to remove the noise in the data, by excluding the principle components that capture very little variance. 4</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rPr>
              <a:t>There are presence of outliers for torque and rotation speed , but these are  mostly </a:t>
            </a:r>
            <a:r>
              <a:rPr lang="en-US" sz="1100" dirty="0" err="1">
                <a:solidFill>
                  <a:schemeClr val="tx1"/>
                </a:solidFill>
              </a:rPr>
              <a:t>faultly</a:t>
            </a:r>
            <a:r>
              <a:rPr lang="en-US" sz="1100" dirty="0">
                <a:solidFill>
                  <a:schemeClr val="tx1"/>
                </a:solidFill>
              </a:rPr>
              <a:t> machines, which make sense, as machines that are spinning too fast will probably break down.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endParaRPr>
          </a:p>
        </p:txBody>
      </p:sp>
    </p:spTree>
    <p:extLst>
      <p:ext uri="{BB962C8B-B14F-4D97-AF65-F5344CB8AC3E}">
        <p14:creationId xmlns:p14="http://schemas.microsoft.com/office/powerpoint/2010/main" val="861118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38791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4623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9725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67389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406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0974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305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6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402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541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8381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573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704.00028v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707.00683v3.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802.05957v1.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arxiv.org/pdf/1705.02894.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pdf/2104.03310.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796698" y="1209175"/>
            <a:ext cx="7607314"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solidFill>
                  <a:srgbClr val="4A8CFF"/>
                </a:solidFill>
              </a:rPr>
              <a:t>CIFAR10 IMAGE Generation</a:t>
            </a:r>
            <a:endParaRPr dirty="0">
              <a:solidFill>
                <a:srgbClr val="4A8CFF"/>
              </a:solidFill>
            </a:endParaRPr>
          </a:p>
        </p:txBody>
      </p:sp>
      <p:sp>
        <p:nvSpPr>
          <p:cNvPr id="186" name="Google Shape;186;p30"/>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By: Yee Hang</a:t>
            </a:r>
            <a:endParaRPr dirty="0"/>
          </a:p>
          <a:p>
            <a:pPr marL="0" lvl="0" indent="0" algn="r" rtl="0">
              <a:spcBef>
                <a:spcPts val="0"/>
              </a:spcBef>
              <a:spcAft>
                <a:spcPts val="0"/>
              </a:spcAft>
              <a:buNone/>
            </a:pPr>
            <a:endParaRPr dirty="0"/>
          </a:p>
        </p:txBody>
      </p:sp>
      <p:sp>
        <p:nvSpPr>
          <p:cNvPr id="3" name="TextBox 2">
            <a:extLst>
              <a:ext uri="{FF2B5EF4-FFF2-40B4-BE49-F238E27FC236}">
                <a16:creationId xmlns:a16="http://schemas.microsoft.com/office/drawing/2014/main" id="{9FD6DACD-204A-1902-2409-1C8709E0A5C6}"/>
              </a:ext>
            </a:extLst>
          </p:cNvPr>
          <p:cNvSpPr txBox="1"/>
          <p:nvPr/>
        </p:nvSpPr>
        <p:spPr>
          <a:xfrm>
            <a:off x="996734" y="3934325"/>
            <a:ext cx="7576113" cy="307777"/>
          </a:xfrm>
          <a:prstGeom prst="rect">
            <a:avLst/>
          </a:prstGeom>
          <a:noFill/>
        </p:spPr>
        <p:txBody>
          <a:bodyPr wrap="none" rtlCol="0">
            <a:spAutoFit/>
          </a:bodyPr>
          <a:lstStyle/>
          <a:p>
            <a:r>
              <a:rPr lang="en-US" dirty="0"/>
              <a:t>Objective : to create an generative adversarial network that creates images with decent fidelity</a:t>
            </a:r>
            <a:endParaRPr lang="en-S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r>
              <a:rPr lang="en-US" b="1" dirty="0">
                <a:solidFill>
                  <a:srgbClr val="569CD6"/>
                </a:solidFill>
                <a:effectLst/>
                <a:latin typeface="Consolas" panose="020B0609020204030204" pitchFamily="49" charset="0"/>
              </a:rPr>
              <a:t>Modelling </a:t>
            </a:r>
            <a:br>
              <a:rPr lang="en-SG" b="0" dirty="0">
                <a:solidFill>
                  <a:srgbClr val="D4D4D4"/>
                </a:solidFill>
                <a:effectLst/>
                <a:latin typeface="Consolas" panose="020B0609020204030204" pitchFamily="49" charset="0"/>
              </a:rPr>
            </a:br>
            <a:br>
              <a:rPr lang="en-SG" b="0" dirty="0">
                <a:solidFill>
                  <a:srgbClr val="D4D4D4"/>
                </a:solidFill>
                <a:effectLst/>
                <a:latin typeface="Consolas" panose="020B0609020204030204" pitchFamily="49" charset="0"/>
              </a:rPr>
            </a:br>
            <a:endParaRPr dirty="0"/>
          </a:p>
        </p:txBody>
      </p:sp>
      <p:sp>
        <p:nvSpPr>
          <p:cNvPr id="192" name="Google Shape;192;p31"/>
          <p:cNvSpPr txBox="1">
            <a:spLocks noGrp="1"/>
          </p:cNvSpPr>
          <p:nvPr>
            <p:ph type="body" idx="1"/>
          </p:nvPr>
        </p:nvSpPr>
        <p:spPr>
          <a:xfrm>
            <a:off x="-98473" y="900412"/>
            <a:ext cx="8449994" cy="3793508"/>
          </a:xfrm>
          <a:prstGeom prst="rect">
            <a:avLst/>
          </a:prstGeom>
        </p:spPr>
        <p:txBody>
          <a:bodyPr spcFirstLastPara="1" wrap="square" lIns="91425" tIns="91425" rIns="91425" bIns="91425" anchor="t" anchorCtr="0">
            <a:noAutofit/>
          </a:bodyPr>
          <a:lstStyle/>
          <a:p>
            <a:r>
              <a:rPr lang="en-US" sz="2800" dirty="0">
                <a:solidFill>
                  <a:schemeClr val="tx1"/>
                </a:solidFill>
                <a:latin typeface="Consolas" panose="020B0609020204030204" pitchFamily="49" charset="0"/>
              </a:rPr>
              <a:t>Use both metrics to evaluate the models</a:t>
            </a:r>
          </a:p>
          <a:p>
            <a:r>
              <a:rPr lang="en-US" sz="2800" b="0" dirty="0">
                <a:solidFill>
                  <a:schemeClr val="tx1"/>
                </a:solidFill>
                <a:effectLst/>
                <a:latin typeface="Consolas" panose="020B0609020204030204" pitchFamily="49" charset="0"/>
              </a:rPr>
              <a:t>Calculate KID every epoch to check if image quality is improving as training proceeds (it is less biased and less computationally expensive)</a:t>
            </a:r>
          </a:p>
          <a:p>
            <a:r>
              <a:rPr lang="en-US" sz="2800" dirty="0">
                <a:solidFill>
                  <a:schemeClr val="tx1"/>
                </a:solidFill>
                <a:latin typeface="Consolas" panose="020B0609020204030204" pitchFamily="49" charset="0"/>
              </a:rPr>
              <a:t>Calculate the more computationally expensive FID after training each model as it is more interpretable than KID</a:t>
            </a:r>
            <a:endParaRPr lang="en-US" sz="2800" b="0"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422256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r>
              <a:rPr lang="en-US" b="1" dirty="0">
                <a:solidFill>
                  <a:srgbClr val="569CD6"/>
                </a:solidFill>
                <a:effectLst/>
                <a:latin typeface="Consolas" panose="020B0609020204030204" pitchFamily="49" charset="0"/>
              </a:rPr>
              <a:t>Modelling – </a:t>
            </a:r>
            <a:r>
              <a:rPr lang="en-SG" b="1" dirty="0">
                <a:solidFill>
                  <a:srgbClr val="569CD6"/>
                </a:solidFill>
                <a:effectLst/>
                <a:latin typeface="Consolas" panose="020B0609020204030204" pitchFamily="49" charset="0"/>
              </a:rPr>
              <a:t>Baseline Vanilla BCE GAN</a:t>
            </a:r>
            <a:br>
              <a:rPr lang="en-SG" b="0" dirty="0">
                <a:solidFill>
                  <a:srgbClr val="D4D4D4"/>
                </a:solidFill>
                <a:effectLst/>
                <a:latin typeface="Consolas" panose="020B0609020204030204" pitchFamily="49" charset="0"/>
              </a:rPr>
            </a:br>
            <a:br>
              <a:rPr lang="en-SG" b="0" dirty="0">
                <a:solidFill>
                  <a:srgbClr val="D4D4D4"/>
                </a:solidFill>
                <a:effectLst/>
                <a:latin typeface="Consolas" panose="020B0609020204030204" pitchFamily="49" charset="0"/>
              </a:rPr>
            </a:br>
            <a:endParaRPr dirty="0"/>
          </a:p>
        </p:txBody>
      </p:sp>
      <p:sp>
        <p:nvSpPr>
          <p:cNvPr id="192" name="Google Shape;192;p31"/>
          <p:cNvSpPr txBox="1">
            <a:spLocks noGrp="1"/>
          </p:cNvSpPr>
          <p:nvPr>
            <p:ph type="body" idx="1"/>
          </p:nvPr>
        </p:nvSpPr>
        <p:spPr>
          <a:xfrm>
            <a:off x="479031" y="900412"/>
            <a:ext cx="7872489" cy="3793508"/>
          </a:xfrm>
          <a:prstGeom prst="rect">
            <a:avLst/>
          </a:prstGeom>
        </p:spPr>
        <p:txBody>
          <a:bodyPr spcFirstLastPara="1" wrap="square" lIns="91425" tIns="91425" rIns="91425" bIns="91425" anchor="t" anchorCtr="0">
            <a:noAutofit/>
          </a:bodyPr>
          <a:lstStyle/>
          <a:p>
            <a:pPr marL="139700" indent="0">
              <a:buNone/>
            </a:pPr>
            <a:r>
              <a:rPr lang="en-SG" sz="1400" b="0" dirty="0">
                <a:solidFill>
                  <a:schemeClr val="tx1"/>
                </a:solidFill>
                <a:effectLst/>
                <a:latin typeface="Courier New" panose="02070309020205020404" pitchFamily="49" charset="0"/>
              </a:rPr>
              <a:t> </a:t>
            </a:r>
          </a:p>
          <a:p>
            <a:pPr marL="139700" indent="0">
              <a:buNone/>
            </a:pPr>
            <a:r>
              <a:rPr lang="en-SG" sz="1800" b="0" dirty="0">
                <a:solidFill>
                  <a:schemeClr val="tx1"/>
                </a:solidFill>
                <a:effectLst/>
                <a:latin typeface="Courier New" panose="02070309020205020404" pitchFamily="49" charset="0"/>
              </a:rPr>
              <a:t>Architecture:</a:t>
            </a:r>
          </a:p>
          <a:p>
            <a:r>
              <a:rPr lang="en-SG" sz="1400" b="0" dirty="0">
                <a:solidFill>
                  <a:schemeClr val="tx1"/>
                </a:solidFill>
                <a:effectLst/>
                <a:latin typeface="Courier New" panose="02070309020205020404" pitchFamily="49" charset="0"/>
              </a:rPr>
              <a:t>No skip connection</a:t>
            </a:r>
          </a:p>
          <a:p>
            <a:r>
              <a:rPr lang="en-SG" sz="1400" b="0" dirty="0">
                <a:solidFill>
                  <a:schemeClr val="tx1"/>
                </a:solidFill>
                <a:effectLst/>
                <a:latin typeface="Courier New" panose="02070309020205020404" pitchFamily="49" charset="0"/>
              </a:rPr>
              <a:t>Blocks of </a:t>
            </a:r>
            <a:r>
              <a:rPr lang="en-SG" sz="1400" b="0" dirty="0" err="1">
                <a:solidFill>
                  <a:schemeClr val="tx1"/>
                </a:solidFill>
                <a:effectLst/>
                <a:latin typeface="Courier New" panose="02070309020205020404" pitchFamily="49" charset="0"/>
              </a:rPr>
              <a:t>Upsampling</a:t>
            </a:r>
            <a:r>
              <a:rPr lang="en-SG" sz="1400" b="0" dirty="0">
                <a:solidFill>
                  <a:schemeClr val="tx1"/>
                </a:solidFill>
                <a:effectLst/>
                <a:latin typeface="Courier New" panose="02070309020205020404" pitchFamily="49" charset="0"/>
              </a:rPr>
              <a:t> layers with convolution layers afterwards</a:t>
            </a:r>
          </a:p>
          <a:p>
            <a:r>
              <a:rPr lang="en-SG" sz="1400" b="0" dirty="0">
                <a:solidFill>
                  <a:schemeClr val="tx1"/>
                </a:solidFill>
                <a:effectLst/>
                <a:latin typeface="Courier New" panose="02070309020205020404" pitchFamily="49" charset="0"/>
              </a:rPr>
              <a:t>Using Leaky </a:t>
            </a:r>
            <a:r>
              <a:rPr lang="en-SG" sz="1400" b="0" dirty="0" err="1">
                <a:solidFill>
                  <a:schemeClr val="tx1"/>
                </a:solidFill>
                <a:effectLst/>
                <a:latin typeface="Courier New" panose="02070309020205020404" pitchFamily="49" charset="0"/>
              </a:rPr>
              <a:t>ReLu</a:t>
            </a:r>
            <a:r>
              <a:rPr lang="en-SG" sz="1400" b="0" dirty="0">
                <a:solidFill>
                  <a:schemeClr val="tx1"/>
                </a:solidFill>
                <a:effectLst/>
                <a:latin typeface="Courier New" panose="02070309020205020404" pitchFamily="49" charset="0"/>
              </a:rPr>
              <a:t> (sparse gradients caused by normal </a:t>
            </a:r>
            <a:r>
              <a:rPr lang="en-SG" sz="1400" b="0" dirty="0" err="1">
                <a:solidFill>
                  <a:schemeClr val="tx1"/>
                </a:solidFill>
                <a:effectLst/>
                <a:latin typeface="Courier New" panose="02070309020205020404" pitchFamily="49" charset="0"/>
              </a:rPr>
              <a:t>ReLu</a:t>
            </a:r>
            <a:r>
              <a:rPr lang="en-SG" sz="1400" b="0" dirty="0">
                <a:solidFill>
                  <a:schemeClr val="tx1"/>
                </a:solidFill>
                <a:effectLst/>
                <a:latin typeface="Courier New" panose="02070309020205020404" pitchFamily="49" charset="0"/>
              </a:rPr>
              <a:t> causes instability  </a:t>
            </a:r>
          </a:p>
          <a:p>
            <a:r>
              <a:rPr lang="en-SG" sz="1400" b="0" dirty="0">
                <a:solidFill>
                  <a:schemeClr val="tx1"/>
                </a:solidFill>
                <a:effectLst/>
                <a:latin typeface="Courier New" panose="02070309020205020404" pitchFamily="49" charset="0"/>
              </a:rPr>
              <a:t>Using Batch Normalisation in both generator and discriminator will make convergence faster in GAN</a:t>
            </a:r>
          </a:p>
          <a:p>
            <a:endParaRPr lang="en-SG" sz="1400" b="0" dirty="0">
              <a:solidFill>
                <a:schemeClr val="tx1"/>
              </a:solidFill>
              <a:effectLst/>
              <a:latin typeface="Courier New" panose="02070309020205020404" pitchFamily="49" charset="0"/>
            </a:endParaRPr>
          </a:p>
          <a:p>
            <a:pPr marL="139700" indent="0">
              <a:buNone/>
            </a:pPr>
            <a:br>
              <a:rPr lang="en-SG" sz="2000" b="0" dirty="0">
                <a:solidFill>
                  <a:schemeClr val="tx1"/>
                </a:solidFill>
                <a:effectLst/>
                <a:latin typeface="Courier New" panose="02070309020205020404" pitchFamily="49" charset="0"/>
              </a:rPr>
            </a:br>
            <a:r>
              <a:rPr lang="en-SG" sz="2000" b="0" dirty="0">
                <a:solidFill>
                  <a:schemeClr val="tx1"/>
                </a:solidFill>
                <a:effectLst/>
                <a:latin typeface="Courier New" panose="02070309020205020404" pitchFamily="49" charset="0"/>
              </a:rPr>
              <a:t>Hyperparameters:</a:t>
            </a:r>
          </a:p>
          <a:p>
            <a:r>
              <a:rPr lang="en-SG" sz="1400" b="0" dirty="0">
                <a:solidFill>
                  <a:schemeClr val="tx1"/>
                </a:solidFill>
                <a:effectLst/>
                <a:latin typeface="Courier New" panose="02070309020205020404" pitchFamily="49" charset="0"/>
              </a:rPr>
              <a:t>Adam optimizer with 0.0002 learning rate  as the original learning rate of 0.001 is too large, and often causes divergence</a:t>
            </a:r>
          </a:p>
          <a:p>
            <a:r>
              <a:rPr lang="en-SG" sz="1400" dirty="0" err="1">
                <a:solidFill>
                  <a:schemeClr val="tx1"/>
                </a:solidFill>
                <a:latin typeface="Courier New" panose="02070309020205020404" pitchFamily="49" charset="0"/>
              </a:rPr>
              <a:t>Batchsize</a:t>
            </a:r>
            <a:r>
              <a:rPr lang="en-SG" sz="1400" dirty="0">
                <a:solidFill>
                  <a:schemeClr val="tx1"/>
                </a:solidFill>
                <a:latin typeface="Courier New" panose="02070309020205020404" pitchFamily="49" charset="0"/>
              </a:rPr>
              <a:t> 128 which is the trade off between convergence time and convergence quality</a:t>
            </a:r>
            <a:br>
              <a:rPr lang="en-SG" sz="1400" b="0" dirty="0">
                <a:solidFill>
                  <a:schemeClr val="tx1"/>
                </a:solidFill>
                <a:effectLst/>
                <a:latin typeface="Courier New" panose="02070309020205020404" pitchFamily="49" charset="0"/>
              </a:rPr>
            </a:br>
            <a:endParaRPr lang="en-SG" sz="1400" b="0" dirty="0">
              <a:solidFill>
                <a:schemeClr val="tx1"/>
              </a:solidFill>
              <a:effectLst/>
              <a:latin typeface="Courier New" panose="02070309020205020404" pitchFamily="49" charset="0"/>
            </a:endParaRPr>
          </a:p>
        </p:txBody>
      </p:sp>
      <p:sp>
        <p:nvSpPr>
          <p:cNvPr id="3" name="Rectangle 2">
            <a:extLst>
              <a:ext uri="{FF2B5EF4-FFF2-40B4-BE49-F238E27FC236}">
                <a16:creationId xmlns:a16="http://schemas.microsoft.com/office/drawing/2014/main" id="{89B6AB56-7BD4-A5DD-8F42-74E0217A603A}"/>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Unicode MS"/>
              </a:rPr>
              <a:t>Conv2dTranspose</a:t>
            </a:r>
            <a:r>
              <a:rPr kumimoji="0" lang="en-US" altLang="en-US" sz="700" b="1" i="0" u="none" strike="noStrike" cap="none" normalizeH="0" baseline="0" dirty="0">
                <a:ln>
                  <a:noFill/>
                </a:ln>
                <a:solidFill>
                  <a:schemeClr val="tx1"/>
                </a:solidFill>
                <a:effectLst/>
              </a:rPr>
              <a:t> layers are avoided from the start</a:t>
            </a:r>
            <a:endParaRPr kumimoji="0" lang="en-US" altLang="en-US" sz="7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600" b="0" i="0" u="none" strike="noStrike" cap="none" normalizeH="0" baseline="0" dirty="0">
                <a:ln>
                  <a:noFill/>
                </a:ln>
                <a:solidFill>
                  <a:schemeClr val="tx1"/>
                </a:solidFill>
                <a:effectLst/>
                <a:latin typeface="Arial" panose="020B0604020202020204" pitchFamily="34" charset="0"/>
              </a:rPr>
              <a:t>Conv2dTranspose layers with stride of 2 can </a:t>
            </a:r>
            <a:r>
              <a:rPr kumimoji="0" lang="en-US" altLang="en-US" sz="600" b="0" i="0" u="none" strike="noStrike" cap="none" normalizeH="0" baseline="0" dirty="0" err="1">
                <a:ln>
                  <a:noFill/>
                </a:ln>
                <a:solidFill>
                  <a:schemeClr val="tx1"/>
                </a:solidFill>
                <a:effectLst/>
                <a:latin typeface="Arial" panose="020B0604020202020204" pitchFamily="34" charset="0"/>
              </a:rPr>
              <a:t>upsample</a:t>
            </a:r>
            <a:r>
              <a:rPr kumimoji="0" lang="en-US" altLang="en-US" sz="600" b="0" i="0" u="none" strike="noStrike" cap="none" normalizeH="0" baseline="0" dirty="0">
                <a:ln>
                  <a:noFill/>
                </a:ln>
                <a:solidFill>
                  <a:schemeClr val="tx1"/>
                </a:solidFill>
                <a:effectLst/>
                <a:latin typeface="Arial" panose="020B0604020202020204" pitchFamily="34" charset="0"/>
              </a:rPr>
              <a:t> the images by doubling the size of them, but will produce artifacts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2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r>
              <a:rPr lang="en-US" b="1" dirty="0">
                <a:solidFill>
                  <a:srgbClr val="569CD6"/>
                </a:solidFill>
                <a:effectLst/>
                <a:latin typeface="Consolas" panose="020B0609020204030204" pitchFamily="49" charset="0"/>
              </a:rPr>
              <a:t>Modelling – </a:t>
            </a:r>
            <a:r>
              <a:rPr lang="en-SG" b="1" dirty="0">
                <a:solidFill>
                  <a:srgbClr val="569CD6"/>
                </a:solidFill>
                <a:effectLst/>
                <a:latin typeface="Consolas" panose="020B0609020204030204" pitchFamily="49" charset="0"/>
              </a:rPr>
              <a:t>Baseline Vanilla BCE GAN</a:t>
            </a:r>
            <a:br>
              <a:rPr lang="en-SG" b="0" dirty="0">
                <a:solidFill>
                  <a:srgbClr val="D4D4D4"/>
                </a:solidFill>
                <a:effectLst/>
                <a:latin typeface="Consolas" panose="020B0609020204030204" pitchFamily="49" charset="0"/>
              </a:rPr>
            </a:br>
            <a:br>
              <a:rPr lang="en-SG" b="0" dirty="0">
                <a:solidFill>
                  <a:srgbClr val="D4D4D4"/>
                </a:solidFill>
                <a:effectLst/>
                <a:latin typeface="Consolas" panose="020B0609020204030204" pitchFamily="49" charset="0"/>
              </a:rPr>
            </a:br>
            <a:endParaRPr dirty="0"/>
          </a:p>
        </p:txBody>
      </p:sp>
      <p:sp>
        <p:nvSpPr>
          <p:cNvPr id="192" name="Google Shape;192;p31"/>
          <p:cNvSpPr txBox="1">
            <a:spLocks noGrp="1"/>
          </p:cNvSpPr>
          <p:nvPr>
            <p:ph type="body" idx="1"/>
          </p:nvPr>
        </p:nvSpPr>
        <p:spPr>
          <a:xfrm>
            <a:off x="320319" y="2180572"/>
            <a:ext cx="7872489" cy="3793508"/>
          </a:xfrm>
          <a:prstGeom prst="rect">
            <a:avLst/>
          </a:prstGeom>
        </p:spPr>
        <p:txBody>
          <a:bodyPr spcFirstLastPara="1" wrap="square" lIns="91425" tIns="91425" rIns="91425" bIns="91425" anchor="t" anchorCtr="0">
            <a:noAutofit/>
          </a:bodyPr>
          <a:lstStyle/>
          <a:p>
            <a:pPr marL="139700" indent="0">
              <a:buNone/>
            </a:pPr>
            <a:r>
              <a:rPr lang="en-SG" sz="1400" b="0" dirty="0">
                <a:solidFill>
                  <a:schemeClr val="tx1"/>
                </a:solidFill>
                <a:effectLst/>
                <a:latin typeface="Courier New" panose="02070309020205020404" pitchFamily="49" charset="0"/>
              </a:rPr>
              <a:t> </a:t>
            </a:r>
          </a:p>
          <a:p>
            <a:pPr marL="139700" indent="0">
              <a:buNone/>
            </a:pPr>
            <a:r>
              <a:rPr lang="en-SG" sz="1800" b="0" dirty="0">
                <a:solidFill>
                  <a:schemeClr val="tx1"/>
                </a:solidFill>
                <a:effectLst/>
                <a:latin typeface="Courier New" panose="02070309020205020404" pitchFamily="49" charset="0"/>
              </a:rPr>
              <a:t>Avoid Conv2dTranspose</a:t>
            </a:r>
          </a:p>
          <a:p>
            <a:r>
              <a:rPr lang="en-US" sz="1600" dirty="0">
                <a:solidFill>
                  <a:schemeClr val="tx1"/>
                </a:solidFill>
              </a:rPr>
              <a:t>Conv2dTranspose layers with stride of 2 can </a:t>
            </a:r>
            <a:r>
              <a:rPr lang="en-US" sz="1600" dirty="0" err="1">
                <a:solidFill>
                  <a:schemeClr val="tx1"/>
                </a:solidFill>
              </a:rPr>
              <a:t>upsample</a:t>
            </a:r>
            <a:r>
              <a:rPr lang="en-US" sz="1600" dirty="0">
                <a:solidFill>
                  <a:schemeClr val="tx1"/>
                </a:solidFill>
              </a:rPr>
              <a:t> the images by doubling the size of them, but will produce artifact</a:t>
            </a:r>
          </a:p>
          <a:p>
            <a:r>
              <a:rPr lang="en-US" sz="1600" dirty="0">
                <a:solidFill>
                  <a:schemeClr val="tx1"/>
                </a:solidFill>
              </a:rPr>
              <a:t>Above shows untrained generator with conv2dtranspose at the last 2 layers</a:t>
            </a:r>
          </a:p>
          <a:p>
            <a:r>
              <a:rPr lang="en-US" sz="1600" dirty="0">
                <a:solidFill>
                  <a:schemeClr val="tx1"/>
                </a:solidFill>
              </a:rPr>
              <a:t>This shows that the convtranspose2d will produce artifacts (checkerboard patterns) , and it is due to the uneven overlap of the layers and not due to the adversarial training </a:t>
            </a:r>
          </a:p>
          <a:p>
            <a:r>
              <a:rPr lang="en-US" sz="1600" dirty="0">
                <a:solidFill>
                  <a:schemeClr val="tx1"/>
                </a:solidFill>
              </a:rPr>
              <a:t>Use </a:t>
            </a:r>
            <a:r>
              <a:rPr lang="en-US" sz="1600" dirty="0" err="1">
                <a:solidFill>
                  <a:schemeClr val="tx1"/>
                </a:solidFill>
              </a:rPr>
              <a:t>upsampling</a:t>
            </a:r>
            <a:r>
              <a:rPr lang="en-US" sz="1600" dirty="0">
                <a:solidFill>
                  <a:schemeClr val="tx1"/>
                </a:solidFill>
              </a:rPr>
              <a:t> with one or multiple Conv2d layers afterward</a:t>
            </a:r>
          </a:p>
          <a:p>
            <a:endParaRPr lang="en-SG" sz="900" b="0" dirty="0">
              <a:solidFill>
                <a:schemeClr val="tx1"/>
              </a:solidFill>
              <a:effectLst/>
              <a:latin typeface="Courier New" panose="02070309020205020404" pitchFamily="49" charset="0"/>
            </a:endParaRPr>
          </a:p>
        </p:txBody>
      </p:sp>
      <p:pic>
        <p:nvPicPr>
          <p:cNvPr id="4" name="Picture 3" descr="A picture containing text&#10;&#10;Description automatically generated">
            <a:extLst>
              <a:ext uri="{FF2B5EF4-FFF2-40B4-BE49-F238E27FC236}">
                <a16:creationId xmlns:a16="http://schemas.microsoft.com/office/drawing/2014/main" id="{7916FBF9-DB51-570D-6524-7C47A42072EE}"/>
              </a:ext>
            </a:extLst>
          </p:cNvPr>
          <p:cNvPicPr>
            <a:picLocks noChangeAspect="1"/>
          </p:cNvPicPr>
          <p:nvPr/>
        </p:nvPicPr>
        <p:blipFill>
          <a:blip r:embed="rId3"/>
          <a:stretch>
            <a:fillRect/>
          </a:stretch>
        </p:blipFill>
        <p:spPr>
          <a:xfrm>
            <a:off x="5877064" y="1131656"/>
            <a:ext cx="2343150" cy="666750"/>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06035DD0-EDC1-62D3-A5FD-0F2F13A97284}"/>
              </a:ext>
            </a:extLst>
          </p:cNvPr>
          <p:cNvPicPr>
            <a:picLocks noChangeAspect="1"/>
          </p:cNvPicPr>
          <p:nvPr/>
        </p:nvPicPr>
        <p:blipFill>
          <a:blip r:embed="rId4"/>
          <a:stretch>
            <a:fillRect/>
          </a:stretch>
        </p:blipFill>
        <p:spPr>
          <a:xfrm>
            <a:off x="320319" y="839710"/>
            <a:ext cx="5086654" cy="1487860"/>
          </a:xfrm>
          <a:prstGeom prst="rect">
            <a:avLst/>
          </a:prstGeom>
        </p:spPr>
      </p:pic>
      <p:sp>
        <p:nvSpPr>
          <p:cNvPr id="2" name="TextBox 1">
            <a:extLst>
              <a:ext uri="{FF2B5EF4-FFF2-40B4-BE49-F238E27FC236}">
                <a16:creationId xmlns:a16="http://schemas.microsoft.com/office/drawing/2014/main" id="{920B192D-3EF2-86CF-5C71-405489A68A80}"/>
              </a:ext>
            </a:extLst>
          </p:cNvPr>
          <p:cNvSpPr txBox="1"/>
          <p:nvPr/>
        </p:nvSpPr>
        <p:spPr>
          <a:xfrm>
            <a:off x="5827255" y="1818965"/>
            <a:ext cx="2392959" cy="600164"/>
          </a:xfrm>
          <a:prstGeom prst="rect">
            <a:avLst/>
          </a:prstGeom>
          <a:noFill/>
        </p:spPr>
        <p:txBody>
          <a:bodyPr wrap="square" rtlCol="0">
            <a:spAutoFit/>
          </a:bodyPr>
          <a:lstStyle/>
          <a:p>
            <a:r>
              <a:rPr lang="en-US" sz="1100" dirty="0"/>
              <a:t>Image generated by a style </a:t>
            </a:r>
            <a:r>
              <a:rPr lang="en-US" sz="1100" dirty="0" err="1"/>
              <a:t>gan</a:t>
            </a:r>
            <a:r>
              <a:rPr lang="en-US" sz="1100" dirty="0"/>
              <a:t> 2</a:t>
            </a:r>
            <a:r>
              <a:rPr lang="en-SG" sz="1100" dirty="0"/>
              <a:t>.</a:t>
            </a:r>
          </a:p>
          <a:p>
            <a:r>
              <a:rPr lang="en-SG" sz="1100" dirty="0"/>
              <a:t>Images look decent but have artifacts</a:t>
            </a:r>
            <a:endParaRPr lang="en-US" sz="1100" dirty="0"/>
          </a:p>
        </p:txBody>
      </p:sp>
    </p:spTree>
    <p:extLst>
      <p:ext uri="{BB962C8B-B14F-4D97-AF65-F5344CB8AC3E}">
        <p14:creationId xmlns:p14="http://schemas.microsoft.com/office/powerpoint/2010/main" val="19065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113227" y="-81386"/>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BASELINE – Vanilla BCEGAN</a:t>
            </a:r>
            <a:endParaRPr dirty="0"/>
          </a:p>
        </p:txBody>
      </p:sp>
      <p:sp>
        <p:nvSpPr>
          <p:cNvPr id="192" name="Google Shape;192;p31"/>
          <p:cNvSpPr txBox="1">
            <a:spLocks noGrp="1"/>
          </p:cNvSpPr>
          <p:nvPr>
            <p:ph type="body" idx="1"/>
          </p:nvPr>
        </p:nvSpPr>
        <p:spPr>
          <a:xfrm>
            <a:off x="0" y="392762"/>
            <a:ext cx="4727340" cy="1958614"/>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200" dirty="0">
                <a:solidFill>
                  <a:schemeClr val="tx1"/>
                </a:solidFill>
              </a:rPr>
              <a:t>Training is very unstable , the discriminator and generator does not learn after around 10 epochs, as discriminator and generator loss is stagnant afterwards</a:t>
            </a:r>
          </a:p>
          <a:p>
            <a:pPr>
              <a:buFont typeface="Arial" panose="020B0604020202020204" pitchFamily="34" charset="0"/>
              <a:buChar char="•"/>
            </a:pPr>
            <a:r>
              <a:rPr lang="en-US" sz="1200" dirty="0">
                <a:solidFill>
                  <a:schemeClr val="tx1"/>
                </a:solidFill>
              </a:rPr>
              <a:t>Kernal inception distance is also very unstable as there are some very large fluctuations</a:t>
            </a:r>
          </a:p>
          <a:p>
            <a:pPr>
              <a:buFont typeface="Arial" panose="020B0604020202020204" pitchFamily="34" charset="0"/>
              <a:buChar char="•"/>
            </a:pPr>
            <a:r>
              <a:rPr lang="en-US" sz="1200" dirty="0">
                <a:solidFill>
                  <a:schemeClr val="tx1"/>
                </a:solidFill>
              </a:rPr>
              <a:t>This is most likely due to the gradient vanishing for the binary cross entropy loss used</a:t>
            </a:r>
          </a:p>
          <a:p>
            <a:pPr>
              <a:buFont typeface="Arial" panose="020B0604020202020204" pitchFamily="34" charset="0"/>
              <a:buChar char="•"/>
            </a:pPr>
            <a:r>
              <a:rPr lang="en-US" sz="1200" dirty="0">
                <a:solidFill>
                  <a:schemeClr val="tx1"/>
                </a:solidFill>
              </a:rPr>
              <a:t>mode collapse </a:t>
            </a:r>
            <a:r>
              <a:rPr lang="en-US" dirty="0">
                <a:solidFill>
                  <a:schemeClr val="tx1"/>
                </a:solidFill>
              </a:rPr>
              <a:t>p</a:t>
            </a:r>
            <a:r>
              <a:rPr lang="en-US" sz="1200" dirty="0">
                <a:solidFill>
                  <a:schemeClr val="tx1"/>
                </a:solidFill>
              </a:rPr>
              <a:t>resent as images look very similar</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r>
              <a:rPr lang="en-US" dirty="0">
                <a:solidFill>
                  <a:schemeClr val="tx1"/>
                </a:solidFill>
              </a:rPr>
              <a:t>The main problem is the flat regions of the Binary Cross Entropy loss function causes the gradients to train the generator to vanish and the training stops.</a:t>
            </a:r>
          </a:p>
          <a:p>
            <a:pPr>
              <a:buFont typeface="Arial" panose="020B0604020202020204" pitchFamily="34" charset="0"/>
              <a:buChar char="•"/>
            </a:pPr>
            <a:r>
              <a:rPr lang="en-US" dirty="0">
                <a:solidFill>
                  <a:schemeClr val="tx1"/>
                </a:solidFill>
              </a:rPr>
              <a:t>High Fid of 125,kid 0.01</a:t>
            </a:r>
          </a:p>
          <a:p>
            <a:pPr>
              <a:buFont typeface="Arial" panose="020B0604020202020204" pitchFamily="34" charset="0"/>
              <a:buChar char="•"/>
            </a:pPr>
            <a:endParaRPr lang="en-US" sz="1200" dirty="0"/>
          </a:p>
        </p:txBody>
      </p:sp>
      <p:pic>
        <p:nvPicPr>
          <p:cNvPr id="4" name="Picture 3" descr="A picture containing old, close&#10;&#10;Description automatically generated">
            <a:extLst>
              <a:ext uri="{FF2B5EF4-FFF2-40B4-BE49-F238E27FC236}">
                <a16:creationId xmlns:a16="http://schemas.microsoft.com/office/drawing/2014/main" id="{C28E00B7-FEC3-32D7-ECF9-37042ADC3D8C}"/>
              </a:ext>
            </a:extLst>
          </p:cNvPr>
          <p:cNvPicPr>
            <a:picLocks noChangeAspect="1"/>
          </p:cNvPicPr>
          <p:nvPr/>
        </p:nvPicPr>
        <p:blipFill>
          <a:blip r:embed="rId3"/>
          <a:stretch>
            <a:fillRect/>
          </a:stretch>
        </p:blipFill>
        <p:spPr>
          <a:xfrm>
            <a:off x="5187823" y="40292"/>
            <a:ext cx="3956177" cy="1958614"/>
          </a:xfrm>
          <a:prstGeom prst="rect">
            <a:avLst/>
          </a:prstGeom>
        </p:spPr>
      </p:pic>
      <p:pic>
        <p:nvPicPr>
          <p:cNvPr id="7" name="Picture 6" descr="Text&#10;&#10;Description automatically generated">
            <a:extLst>
              <a:ext uri="{FF2B5EF4-FFF2-40B4-BE49-F238E27FC236}">
                <a16:creationId xmlns:a16="http://schemas.microsoft.com/office/drawing/2014/main" id="{5E8E90B6-57FF-A624-CFCF-0B6023F14E68}"/>
              </a:ext>
            </a:extLst>
          </p:cNvPr>
          <p:cNvPicPr>
            <a:picLocks noChangeAspect="1"/>
          </p:cNvPicPr>
          <p:nvPr/>
        </p:nvPicPr>
        <p:blipFill>
          <a:blip r:embed="rId4"/>
          <a:stretch>
            <a:fillRect/>
          </a:stretch>
        </p:blipFill>
        <p:spPr>
          <a:xfrm>
            <a:off x="5157781" y="2075985"/>
            <a:ext cx="3986219" cy="2322479"/>
          </a:xfrm>
          <a:prstGeom prst="rect">
            <a:avLst/>
          </a:prstGeom>
        </p:spPr>
      </p:pic>
      <p:pic>
        <p:nvPicPr>
          <p:cNvPr id="3" name="Picture 2" descr="Diagram&#10;&#10;Description automatically generated">
            <a:extLst>
              <a:ext uri="{FF2B5EF4-FFF2-40B4-BE49-F238E27FC236}">
                <a16:creationId xmlns:a16="http://schemas.microsoft.com/office/drawing/2014/main" id="{D5639462-2F4A-5405-CD6C-1B6602902956}"/>
              </a:ext>
            </a:extLst>
          </p:cNvPr>
          <p:cNvPicPr>
            <a:picLocks noChangeAspect="1"/>
          </p:cNvPicPr>
          <p:nvPr/>
        </p:nvPicPr>
        <p:blipFill>
          <a:blip r:embed="rId5"/>
          <a:stretch>
            <a:fillRect/>
          </a:stretch>
        </p:blipFill>
        <p:spPr>
          <a:xfrm>
            <a:off x="427663" y="3706837"/>
            <a:ext cx="1984945" cy="1267851"/>
          </a:xfrm>
          <a:prstGeom prst="rect">
            <a:avLst/>
          </a:prstGeom>
        </p:spPr>
      </p:pic>
    </p:spTree>
    <p:extLst>
      <p:ext uri="{BB962C8B-B14F-4D97-AF65-F5344CB8AC3E}">
        <p14:creationId xmlns:p14="http://schemas.microsoft.com/office/powerpoint/2010/main" val="1236054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WGAN –GP with conditioning </a:t>
            </a:r>
            <a:endParaRPr dirty="0"/>
          </a:p>
        </p:txBody>
      </p:sp>
      <p:sp>
        <p:nvSpPr>
          <p:cNvPr id="192" name="Google Shape;192;p31"/>
          <p:cNvSpPr txBox="1">
            <a:spLocks noGrp="1"/>
          </p:cNvSpPr>
          <p:nvPr>
            <p:ph type="body" idx="1"/>
          </p:nvPr>
        </p:nvSpPr>
        <p:spPr>
          <a:xfrm>
            <a:off x="268008" y="1056757"/>
            <a:ext cx="7145666" cy="1958614"/>
          </a:xfrm>
          <a:prstGeom prst="rect">
            <a:avLst/>
          </a:prstGeom>
        </p:spPr>
        <p:txBody>
          <a:bodyPr spcFirstLastPara="1" wrap="square" lIns="91425" tIns="91425" rIns="91425" bIns="91425" anchor="t" anchorCtr="0">
            <a:noAutofit/>
          </a:bodyPr>
          <a:lstStyle/>
          <a:p>
            <a:pPr marL="139700" indent="0">
              <a:buNone/>
            </a:pPr>
            <a:r>
              <a:rPr lang="en-SG" sz="2000" b="0" dirty="0">
                <a:solidFill>
                  <a:srgbClr val="82C6FF"/>
                </a:solidFill>
                <a:effectLst/>
                <a:latin typeface="Courier New" panose="02070309020205020404" pitchFamily="49" charset="0"/>
              </a:rPr>
              <a:t>Adding Conditioning </a:t>
            </a:r>
            <a:endParaRPr lang="en-SG" sz="2000" b="0" dirty="0">
              <a:solidFill>
                <a:srgbClr val="D4D4D4"/>
              </a:solidFill>
              <a:effectLst/>
              <a:latin typeface="Courier New" panose="02070309020205020404" pitchFamily="49" charset="0"/>
            </a:endParaRPr>
          </a:p>
          <a:p>
            <a:r>
              <a:rPr lang="en-SG" sz="2000" b="0" dirty="0">
                <a:solidFill>
                  <a:schemeClr val="tx1"/>
                </a:solidFill>
                <a:effectLst/>
                <a:latin typeface="Courier New" panose="02070309020205020404" pitchFamily="49" charset="0"/>
              </a:rPr>
              <a:t>https://arxiv.org/pdf/1701.00160.pdf</a:t>
            </a:r>
          </a:p>
          <a:p>
            <a:r>
              <a:rPr lang="en-SG" sz="2000" b="0" dirty="0">
                <a:solidFill>
                  <a:schemeClr val="tx1"/>
                </a:solidFill>
                <a:effectLst/>
                <a:latin typeface="Courier New" panose="02070309020205020404" pitchFamily="49" charset="0"/>
              </a:rPr>
              <a:t>Adding conditioning to labels to make the generation of </a:t>
            </a:r>
            <a:r>
              <a:rPr lang="en-SG" sz="2000" b="0" dirty="0" err="1">
                <a:solidFill>
                  <a:schemeClr val="tx1"/>
                </a:solidFill>
                <a:effectLst/>
                <a:latin typeface="Courier New" panose="02070309020205020404" pitchFamily="49" charset="0"/>
              </a:rPr>
              <a:t>gan</a:t>
            </a:r>
            <a:r>
              <a:rPr lang="en-SG" sz="2000" b="0" dirty="0">
                <a:solidFill>
                  <a:schemeClr val="tx1"/>
                </a:solidFill>
                <a:effectLst/>
                <a:latin typeface="Courier New" panose="02070309020205020404" pitchFamily="49" charset="0"/>
              </a:rPr>
              <a:t> more specific and improve image quality, according to NIPS2016</a:t>
            </a:r>
          </a:p>
          <a:p>
            <a:r>
              <a:rPr lang="en-SG" sz="2000" b="0" dirty="0">
                <a:solidFill>
                  <a:schemeClr val="tx1"/>
                </a:solidFill>
                <a:effectLst/>
                <a:latin typeface="Courier New" panose="02070309020205020404" pitchFamily="49" charset="0"/>
              </a:rPr>
              <a:t> Using embedding layer for both discriminator and generator </a:t>
            </a:r>
          </a:p>
          <a:p>
            <a:pPr marL="139700" indent="0">
              <a:buNone/>
            </a:pPr>
            <a:br>
              <a:rPr lang="en-SG" sz="2000" b="0" dirty="0">
                <a:solidFill>
                  <a:schemeClr val="tx1"/>
                </a:solidFill>
                <a:effectLst/>
                <a:latin typeface="Courier New" panose="02070309020205020404" pitchFamily="49" charset="0"/>
              </a:rPr>
            </a:br>
            <a:endParaRPr lang="en-SG" sz="2000" b="0" dirty="0">
              <a:solidFill>
                <a:schemeClr val="tx1"/>
              </a:solidFill>
              <a:effectLst/>
              <a:latin typeface="Courier New" panose="02070309020205020404" pitchFamily="49" charset="0"/>
            </a:endParaRPr>
          </a:p>
        </p:txBody>
      </p:sp>
      <p:pic>
        <p:nvPicPr>
          <p:cNvPr id="3" name="Picture 2">
            <a:extLst>
              <a:ext uri="{FF2B5EF4-FFF2-40B4-BE49-F238E27FC236}">
                <a16:creationId xmlns:a16="http://schemas.microsoft.com/office/drawing/2014/main" id="{722B57E6-D4FF-5054-994A-75E4D5A42E4E}"/>
              </a:ext>
            </a:extLst>
          </p:cNvPr>
          <p:cNvPicPr>
            <a:picLocks noChangeAspect="1"/>
          </p:cNvPicPr>
          <p:nvPr/>
        </p:nvPicPr>
        <p:blipFill>
          <a:blip r:embed="rId3"/>
          <a:stretch>
            <a:fillRect/>
          </a:stretch>
        </p:blipFill>
        <p:spPr>
          <a:xfrm>
            <a:off x="620063" y="3481754"/>
            <a:ext cx="6508770" cy="1394736"/>
          </a:xfrm>
          <a:prstGeom prst="rect">
            <a:avLst/>
          </a:prstGeom>
        </p:spPr>
      </p:pic>
    </p:spTree>
    <p:extLst>
      <p:ext uri="{BB962C8B-B14F-4D97-AF65-F5344CB8AC3E}">
        <p14:creationId xmlns:p14="http://schemas.microsoft.com/office/powerpoint/2010/main" val="1717653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186892" y="51575"/>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WGAN –GP with conditioning </a:t>
            </a:r>
            <a:endParaRPr dirty="0"/>
          </a:p>
        </p:txBody>
      </p:sp>
      <p:sp>
        <p:nvSpPr>
          <p:cNvPr id="192" name="Google Shape;192;p31"/>
          <p:cNvSpPr txBox="1">
            <a:spLocks noGrp="1"/>
          </p:cNvSpPr>
          <p:nvPr>
            <p:ph type="body" idx="1"/>
          </p:nvPr>
        </p:nvSpPr>
        <p:spPr>
          <a:xfrm>
            <a:off x="349124" y="624275"/>
            <a:ext cx="7185314" cy="1958614"/>
          </a:xfrm>
          <a:prstGeom prst="rect">
            <a:avLst/>
          </a:prstGeom>
        </p:spPr>
        <p:txBody>
          <a:bodyPr spcFirstLastPara="1" wrap="square" lIns="91425" tIns="91425" rIns="91425" bIns="91425" anchor="t" anchorCtr="0">
            <a:noAutofit/>
          </a:bodyPr>
          <a:lstStyle/>
          <a:p>
            <a:pPr marL="139700" indent="0">
              <a:buNone/>
            </a:pPr>
            <a:r>
              <a:rPr lang="en-SG" sz="1600" b="1" dirty="0">
                <a:solidFill>
                  <a:schemeClr val="tx1"/>
                </a:solidFill>
                <a:effectLst/>
                <a:latin typeface="Courier New" panose="02070309020205020404" pitchFamily="49" charset="0"/>
              </a:rPr>
              <a:t>New loss function (Wasserstein Loss)</a:t>
            </a:r>
            <a:endParaRPr lang="en-SG" sz="1600" b="1" dirty="0">
              <a:solidFill>
                <a:schemeClr val="tx1"/>
              </a:solidFill>
              <a:latin typeface="Courier New" panose="02070309020205020404" pitchFamily="49" charset="0"/>
            </a:endParaRPr>
          </a:p>
          <a:p>
            <a:pPr marL="139700" indent="0">
              <a:buNone/>
            </a:pPr>
            <a:r>
              <a:rPr lang="en-US" b="0" dirty="0">
                <a:solidFill>
                  <a:schemeClr val="tx1"/>
                </a:solidFill>
                <a:effectLst/>
                <a:latin typeface="Courier New" panose="02070309020205020404" pitchFamily="49" charset="0"/>
              </a:rPr>
              <a:t>An approximation of the Earth-Mover's distance that ensures that gradients are smoother compared to the original binary cross entropy loss - Instead of using sigmoid activation in the last layer and classifying images as true and false directly, the discriminator/critic in the WGAN assigns values (from -infinity to infinity) to real and fake images and the discriminator loss function is</a:t>
            </a:r>
            <a:r>
              <a:rPr lang="en-US" dirty="0">
                <a:solidFill>
                  <a:schemeClr val="tx1"/>
                </a:solidFill>
                <a:latin typeface="Courier New" panose="02070309020205020404" pitchFamily="49" charset="0"/>
              </a:rPr>
              <a:t> </a:t>
            </a:r>
            <a:r>
              <a:rPr lang="en-US" dirty="0" err="1">
                <a:solidFill>
                  <a:schemeClr val="tx1"/>
                </a:solidFill>
                <a:latin typeface="Courier New" panose="02070309020205020404" pitchFamily="49" charset="0"/>
              </a:rPr>
              <a:t>t</a:t>
            </a:r>
            <a:r>
              <a:rPr lang="en-US" b="0" dirty="0" err="1">
                <a:solidFill>
                  <a:schemeClr val="tx1"/>
                </a:solidFill>
                <a:effectLst/>
                <a:latin typeface="Courier New" panose="02070309020205020404" pitchFamily="49" charset="0"/>
              </a:rPr>
              <a:t>f.reduce_mean</a:t>
            </a:r>
            <a:r>
              <a:rPr lang="en-US" b="0" dirty="0">
                <a:solidFill>
                  <a:schemeClr val="tx1"/>
                </a:solidFill>
                <a:effectLst/>
                <a:latin typeface="Courier New" panose="02070309020205020404" pitchFamily="49" charset="0"/>
              </a:rPr>
              <a:t>(</a:t>
            </a:r>
            <a:r>
              <a:rPr lang="en-US" b="0" dirty="0" err="1">
                <a:solidFill>
                  <a:schemeClr val="tx1"/>
                </a:solidFill>
                <a:effectLst/>
                <a:latin typeface="Courier New" panose="02070309020205020404" pitchFamily="49" charset="0"/>
              </a:rPr>
              <a:t>fake_predictions</a:t>
            </a:r>
            <a:r>
              <a:rPr lang="en-US" b="0" dirty="0">
                <a:solidFill>
                  <a:schemeClr val="tx1"/>
                </a:solidFill>
                <a:effectLst/>
                <a:latin typeface="Courier New" panose="02070309020205020404" pitchFamily="49" charset="0"/>
              </a:rPr>
              <a:t>) - </a:t>
            </a:r>
            <a:r>
              <a:rPr lang="en-US" b="0" dirty="0" err="1">
                <a:solidFill>
                  <a:schemeClr val="tx1"/>
                </a:solidFill>
                <a:effectLst/>
                <a:latin typeface="Courier New" panose="02070309020205020404" pitchFamily="49" charset="0"/>
              </a:rPr>
              <a:t>tf.reduce_mean</a:t>
            </a:r>
            <a:r>
              <a:rPr lang="en-US" b="0" dirty="0">
                <a:solidFill>
                  <a:schemeClr val="tx1"/>
                </a:solidFill>
                <a:effectLst/>
                <a:latin typeface="Courier New" panose="02070309020205020404" pitchFamily="49" charset="0"/>
              </a:rPr>
              <a:t>(</a:t>
            </a:r>
            <a:r>
              <a:rPr lang="en-US" b="0" dirty="0" err="1">
                <a:solidFill>
                  <a:schemeClr val="tx1"/>
                </a:solidFill>
                <a:effectLst/>
                <a:latin typeface="Courier New" panose="02070309020205020404" pitchFamily="49" charset="0"/>
              </a:rPr>
              <a:t>real_predictions</a:t>
            </a:r>
            <a:r>
              <a:rPr lang="en-US" b="0" dirty="0">
                <a:solidFill>
                  <a:schemeClr val="tx1"/>
                </a:solidFill>
                <a:effectLst/>
                <a:latin typeface="Courier New" panose="02070309020205020404" pitchFamily="49" charset="0"/>
              </a:rPr>
              <a:t>) which </a:t>
            </a:r>
            <a:r>
              <a:rPr lang="en-US" b="0" dirty="0" err="1">
                <a:solidFill>
                  <a:schemeClr val="tx1"/>
                </a:solidFill>
                <a:effectLst/>
                <a:latin typeface="Courier New" panose="02070309020205020404" pitchFamily="49" charset="0"/>
              </a:rPr>
              <a:t>maximises</a:t>
            </a:r>
            <a:r>
              <a:rPr lang="en-US" b="0" dirty="0">
                <a:solidFill>
                  <a:schemeClr val="tx1"/>
                </a:solidFill>
                <a:effectLst/>
                <a:latin typeface="Courier New" panose="02070309020205020404" pitchFamily="49" charset="0"/>
              </a:rPr>
              <a:t> the difference between the distribution of real and fake images</a:t>
            </a:r>
          </a:p>
          <a:p>
            <a:pPr marL="139700" indent="0">
              <a:buNone/>
            </a:pPr>
            <a:r>
              <a:rPr lang="en-US" dirty="0">
                <a:solidFill>
                  <a:schemeClr val="tx1"/>
                </a:solidFill>
                <a:latin typeface="Courier New" panose="02070309020205020404" pitchFamily="49" charset="0"/>
              </a:rPr>
              <a:t>- Also found to alleviate mode collapse </a:t>
            </a:r>
            <a:endParaRPr lang="en-US" b="0" dirty="0">
              <a:solidFill>
                <a:schemeClr val="tx1"/>
              </a:solidFill>
              <a:effectLst/>
              <a:latin typeface="Courier New" panose="02070309020205020404" pitchFamily="49" charset="0"/>
            </a:endParaRPr>
          </a:p>
          <a:p>
            <a:endParaRPr lang="en-SG" b="0" dirty="0">
              <a:solidFill>
                <a:schemeClr val="tx1"/>
              </a:solidFill>
              <a:effectLst/>
              <a:latin typeface="Courier New" panose="02070309020205020404" pitchFamily="49" charset="0"/>
            </a:endParaRPr>
          </a:p>
        </p:txBody>
      </p:sp>
      <p:pic>
        <p:nvPicPr>
          <p:cNvPr id="3" name="Picture 2" descr="Chart, line chart&#10;&#10;Description automatically generated">
            <a:extLst>
              <a:ext uri="{FF2B5EF4-FFF2-40B4-BE49-F238E27FC236}">
                <a16:creationId xmlns:a16="http://schemas.microsoft.com/office/drawing/2014/main" id="{DF575218-4054-4304-E360-7D633C0A2127}"/>
              </a:ext>
            </a:extLst>
          </p:cNvPr>
          <p:cNvPicPr>
            <a:picLocks noChangeAspect="1"/>
          </p:cNvPicPr>
          <p:nvPr/>
        </p:nvPicPr>
        <p:blipFill>
          <a:blip r:embed="rId3"/>
          <a:stretch>
            <a:fillRect/>
          </a:stretch>
        </p:blipFill>
        <p:spPr>
          <a:xfrm>
            <a:off x="4656406" y="2608271"/>
            <a:ext cx="3040264" cy="2293533"/>
          </a:xfrm>
          <a:prstGeom prst="rect">
            <a:avLst/>
          </a:prstGeom>
        </p:spPr>
      </p:pic>
    </p:spTree>
    <p:extLst>
      <p:ext uri="{BB962C8B-B14F-4D97-AF65-F5344CB8AC3E}">
        <p14:creationId xmlns:p14="http://schemas.microsoft.com/office/powerpoint/2010/main" val="310403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WGAN –GP with conditioning </a:t>
            </a:r>
            <a:endParaRPr dirty="0"/>
          </a:p>
        </p:txBody>
      </p:sp>
      <p:sp>
        <p:nvSpPr>
          <p:cNvPr id="192" name="Google Shape;192;p31"/>
          <p:cNvSpPr txBox="1">
            <a:spLocks noGrp="1"/>
          </p:cNvSpPr>
          <p:nvPr>
            <p:ph type="body" idx="1"/>
          </p:nvPr>
        </p:nvSpPr>
        <p:spPr>
          <a:xfrm>
            <a:off x="170472" y="678804"/>
            <a:ext cx="7185314" cy="4283339"/>
          </a:xfrm>
          <a:prstGeom prst="rect">
            <a:avLst/>
          </a:prstGeom>
        </p:spPr>
        <p:txBody>
          <a:bodyPr spcFirstLastPara="1" wrap="square" lIns="91425" tIns="91425" rIns="91425" bIns="91425" anchor="t" anchorCtr="0">
            <a:noAutofit/>
          </a:bodyPr>
          <a:lstStyle/>
          <a:p>
            <a:endParaRPr lang="en-US" dirty="0">
              <a:solidFill>
                <a:schemeClr val="tx1"/>
              </a:solidFill>
              <a:latin typeface="Courier New" panose="02070309020205020404" pitchFamily="49" charset="0"/>
            </a:endParaRPr>
          </a:p>
          <a:p>
            <a:pPr marL="139700" indent="0">
              <a:buNone/>
            </a:pPr>
            <a:r>
              <a:rPr lang="en-US" dirty="0">
                <a:solidFill>
                  <a:schemeClr val="tx1"/>
                </a:solidFill>
                <a:latin typeface="Courier New" panose="02070309020205020404" pitchFamily="49" charset="0"/>
              </a:rPr>
              <a:t>Wasserstein loss requires that </a:t>
            </a:r>
            <a:r>
              <a:rPr lang="en-US" sz="1200" b="0" dirty="0">
                <a:solidFill>
                  <a:schemeClr val="tx1"/>
                </a:solidFill>
                <a:effectLst/>
                <a:latin typeface="Courier New" panose="02070309020205020404" pitchFamily="49" charset="0"/>
              </a:rPr>
              <a:t>1-Lipschitz Continuity </a:t>
            </a:r>
            <a:endParaRPr lang="en-US" b="0" dirty="0">
              <a:solidFill>
                <a:schemeClr val="tx1"/>
              </a:solidFill>
              <a:effectLst/>
              <a:latin typeface="Courier New" panose="02070309020205020404" pitchFamily="49" charset="0"/>
            </a:endParaRPr>
          </a:p>
          <a:p>
            <a:pPr marL="139700" indent="0">
              <a:buNone/>
            </a:pPr>
            <a:r>
              <a:rPr lang="en-US" sz="1800" b="0" dirty="0">
                <a:solidFill>
                  <a:schemeClr val="tx1"/>
                </a:solidFill>
                <a:effectLst/>
                <a:latin typeface="Courier New" panose="02070309020205020404" pitchFamily="49" charset="0"/>
              </a:rPr>
              <a:t>To enforce 1-Lipschitz Continuity</a:t>
            </a:r>
          </a:p>
          <a:p>
            <a:endParaRPr lang="en-US" b="0" dirty="0">
              <a:solidFill>
                <a:schemeClr val="tx1"/>
              </a:solidFill>
              <a:effectLst/>
              <a:latin typeface="Courier New" panose="02070309020205020404" pitchFamily="49" charset="0"/>
            </a:endParaRPr>
          </a:p>
          <a:p>
            <a:r>
              <a:rPr lang="en-US" b="0" dirty="0">
                <a:solidFill>
                  <a:schemeClr val="tx1"/>
                </a:solidFill>
                <a:effectLst/>
                <a:latin typeface="Courier New" panose="02070309020205020404" pitchFamily="49" charset="0"/>
              </a:rPr>
              <a:t>The Lipschitz continuity should be enforced to prevent gradients from becoming too large</a:t>
            </a:r>
          </a:p>
          <a:p>
            <a:pPr marL="139700" indent="0">
              <a:buNone/>
            </a:pPr>
            <a:endParaRPr lang="en-US" dirty="0">
              <a:solidFill>
                <a:schemeClr val="tx1"/>
              </a:solidFill>
              <a:latin typeface="Courier New" panose="02070309020205020404" pitchFamily="49" charset="0"/>
            </a:endParaRPr>
          </a:p>
          <a:p>
            <a:pPr marL="139700" indent="0">
              <a:buNone/>
            </a:pPr>
            <a:r>
              <a:rPr lang="en-US" sz="1800" b="0" dirty="0">
                <a:solidFill>
                  <a:schemeClr val="tx1"/>
                </a:solidFill>
                <a:effectLst/>
                <a:latin typeface="Courier New" panose="02070309020205020404" pitchFamily="49" charset="0"/>
              </a:rPr>
              <a:t>Weight Clipping </a:t>
            </a:r>
          </a:p>
          <a:p>
            <a:endParaRPr lang="en-US" b="0" dirty="0">
              <a:solidFill>
                <a:schemeClr val="tx1"/>
              </a:solidFill>
              <a:effectLst/>
              <a:latin typeface="Courier New" panose="02070309020205020404" pitchFamily="49" charset="0"/>
            </a:endParaRPr>
          </a:p>
          <a:p>
            <a:r>
              <a:rPr lang="en-US" b="0" dirty="0">
                <a:solidFill>
                  <a:schemeClr val="tx1"/>
                </a:solidFill>
                <a:effectLst/>
                <a:latin typeface="Courier New" panose="02070309020205020404" pitchFamily="49" charset="0"/>
              </a:rPr>
              <a:t> Weight clipping sets explicit limits that the weights cannot exceed</a:t>
            </a:r>
          </a:p>
          <a:p>
            <a:r>
              <a:rPr lang="en-US" b="0" dirty="0">
                <a:solidFill>
                  <a:schemeClr val="tx1"/>
                </a:solidFill>
                <a:effectLst/>
                <a:latin typeface="Courier New" panose="02070309020205020404" pitchFamily="49" charset="0"/>
              </a:rPr>
              <a:t>It will limit the performance of the </a:t>
            </a:r>
            <a:r>
              <a:rPr lang="en-US" b="0" dirty="0" err="1">
                <a:solidFill>
                  <a:schemeClr val="tx1"/>
                </a:solidFill>
                <a:effectLst/>
                <a:latin typeface="Courier New" panose="02070309020205020404" pitchFamily="49" charset="0"/>
              </a:rPr>
              <a:t>gan</a:t>
            </a:r>
            <a:r>
              <a:rPr lang="en-US" b="0" dirty="0">
                <a:solidFill>
                  <a:schemeClr val="tx1"/>
                </a:solidFill>
                <a:effectLst/>
                <a:latin typeface="Courier New" panose="02070309020205020404" pitchFamily="49" charset="0"/>
              </a:rPr>
              <a:t> especially, as weights cannot exceed a certain fixed value</a:t>
            </a:r>
          </a:p>
          <a:p>
            <a:pPr marL="139700" indent="0">
              <a:buNone/>
            </a:pPr>
            <a:r>
              <a:rPr lang="en-US" sz="1600" b="0" dirty="0">
                <a:solidFill>
                  <a:schemeClr val="tx1"/>
                </a:solidFill>
                <a:effectLst/>
                <a:latin typeface="Courier New" panose="02070309020205020404" pitchFamily="49" charset="0"/>
              </a:rPr>
              <a:t>Gradient Penalty </a:t>
            </a:r>
            <a:r>
              <a:rPr lang="en-US" b="0" dirty="0">
                <a:solidFill>
                  <a:schemeClr val="tx1"/>
                </a:solidFill>
                <a:effectLst/>
                <a:latin typeface="Courier New" panose="02070309020205020404" pitchFamily="49" charset="0"/>
                <a:hlinkClick r:id="rId3"/>
              </a:rPr>
              <a:t>https://arxiv.org/abs/1704.00028v3</a:t>
            </a:r>
            <a:endParaRPr lang="en-US" b="0" dirty="0">
              <a:solidFill>
                <a:schemeClr val="tx1"/>
              </a:solidFill>
              <a:effectLst/>
              <a:latin typeface="Courier New" panose="02070309020205020404" pitchFamily="49" charset="0"/>
            </a:endParaRPr>
          </a:p>
          <a:p>
            <a:endParaRPr lang="en-US" b="0" dirty="0">
              <a:solidFill>
                <a:schemeClr val="tx1"/>
              </a:solidFill>
              <a:effectLst/>
              <a:latin typeface="Courier New" panose="02070309020205020404" pitchFamily="49" charset="0"/>
            </a:endParaRPr>
          </a:p>
          <a:p>
            <a:r>
              <a:rPr lang="en-US" b="0" dirty="0">
                <a:solidFill>
                  <a:schemeClr val="tx1"/>
                </a:solidFill>
                <a:effectLst/>
                <a:latin typeface="Courier New" panose="02070309020205020404" pitchFamily="49" charset="0"/>
              </a:rPr>
              <a:t>adds an extra term of gradient penalty by using interpolated images</a:t>
            </a:r>
          </a:p>
          <a:p>
            <a:r>
              <a:rPr lang="en-US" b="0" dirty="0">
                <a:solidFill>
                  <a:schemeClr val="tx1"/>
                </a:solidFill>
                <a:effectLst/>
                <a:latin typeface="Courier New" panose="02070309020205020404" pitchFamily="49" charset="0"/>
              </a:rPr>
              <a:t>It penalize the norm of gradient of the </a:t>
            </a:r>
            <a:r>
              <a:rPr lang="en-US" b="0" dirty="0" err="1">
                <a:solidFill>
                  <a:schemeClr val="tx1"/>
                </a:solidFill>
                <a:effectLst/>
                <a:latin typeface="Courier New" panose="02070309020205020404" pitchFamily="49" charset="0"/>
              </a:rPr>
              <a:t>discriminator,thus</a:t>
            </a:r>
            <a:r>
              <a:rPr lang="en-US" b="0" dirty="0">
                <a:solidFill>
                  <a:schemeClr val="tx1"/>
                </a:solidFill>
                <a:effectLst/>
                <a:latin typeface="Courier New" panose="02070309020205020404" pitchFamily="49" charset="0"/>
              </a:rPr>
              <a:t> preventing gradients exploding</a:t>
            </a:r>
          </a:p>
          <a:p>
            <a:r>
              <a:rPr lang="en-US" b="0" dirty="0">
                <a:solidFill>
                  <a:schemeClr val="tx1"/>
                </a:solidFill>
                <a:effectLst/>
                <a:latin typeface="Courier New" panose="02070309020205020404" pitchFamily="49" charset="0"/>
              </a:rPr>
              <a:t>Found experimentally to produce better results than weight clipping</a:t>
            </a:r>
          </a:p>
          <a:p>
            <a:r>
              <a:rPr lang="en-US" dirty="0">
                <a:solidFill>
                  <a:schemeClr val="tx1"/>
                </a:solidFill>
                <a:latin typeface="Courier New" panose="02070309020205020404" pitchFamily="49" charset="0"/>
              </a:rPr>
              <a:t>Decided to try this method of enforcing 1-Lipschitz continuity</a:t>
            </a:r>
          </a:p>
          <a:p>
            <a:r>
              <a:rPr lang="en-US" b="0" dirty="0">
                <a:solidFill>
                  <a:schemeClr val="tx1"/>
                </a:solidFill>
                <a:effectLst/>
                <a:latin typeface="Courier New" panose="02070309020205020404" pitchFamily="49" charset="0"/>
              </a:rPr>
              <a:t>Batch norm</a:t>
            </a:r>
            <a:r>
              <a:rPr lang="en-US" dirty="0">
                <a:solidFill>
                  <a:schemeClr val="tx1"/>
                </a:solidFill>
                <a:latin typeface="Courier New" panose="02070309020205020404" pitchFamily="49" charset="0"/>
              </a:rPr>
              <a:t>alization removed from discriminator, as batch correlation in batch normalization makes the gradient penalty fail</a:t>
            </a:r>
          </a:p>
          <a:p>
            <a:endParaRPr lang="en-US" b="0" dirty="0">
              <a:solidFill>
                <a:schemeClr val="tx1"/>
              </a:solidFill>
              <a:effectLst/>
              <a:latin typeface="Courier New" panose="02070309020205020404" pitchFamily="49" charset="0"/>
            </a:endParaRPr>
          </a:p>
          <a:p>
            <a:endParaRPr lang="en-US" sz="800" b="0" dirty="0">
              <a:solidFill>
                <a:schemeClr val="tx1"/>
              </a:solidFill>
              <a:effectLst/>
              <a:latin typeface="Courier New" panose="02070309020205020404" pitchFamily="49" charset="0"/>
            </a:endParaRPr>
          </a:p>
        </p:txBody>
      </p:sp>
    </p:spTree>
    <p:extLst>
      <p:ext uri="{BB962C8B-B14F-4D97-AF65-F5344CB8AC3E}">
        <p14:creationId xmlns:p14="http://schemas.microsoft.com/office/powerpoint/2010/main" val="15629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146088" y="-15238"/>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WGAN –GP with conditioning </a:t>
            </a:r>
            <a:endParaRPr dirty="0"/>
          </a:p>
        </p:txBody>
      </p:sp>
      <p:sp>
        <p:nvSpPr>
          <p:cNvPr id="3" name="Text Placeholder 2">
            <a:extLst>
              <a:ext uri="{FF2B5EF4-FFF2-40B4-BE49-F238E27FC236}">
                <a16:creationId xmlns:a16="http://schemas.microsoft.com/office/drawing/2014/main" id="{8551B330-8D36-2614-E295-CDFA9AF0FDE8}"/>
              </a:ext>
            </a:extLst>
          </p:cNvPr>
          <p:cNvSpPr>
            <a:spLocks noGrp="1"/>
          </p:cNvSpPr>
          <p:nvPr>
            <p:ph type="body" idx="1"/>
          </p:nvPr>
        </p:nvSpPr>
        <p:spPr>
          <a:xfrm>
            <a:off x="481577" y="863550"/>
            <a:ext cx="3968503" cy="3416400"/>
          </a:xfrm>
        </p:spPr>
        <p:txBody>
          <a:bodyPr/>
          <a:lstStyle/>
          <a:p>
            <a:r>
              <a:rPr lang="en-US" b="0" dirty="0">
                <a:solidFill>
                  <a:schemeClr val="tx1"/>
                </a:solidFill>
                <a:effectLst/>
                <a:latin typeface="Consolas" panose="020B0609020204030204" pitchFamily="49" charset="0"/>
              </a:rPr>
              <a:t>In term of the generated images, the images from different classes look similar, showing mode collapse , it also suggests that the conditioning method might not be working well </a:t>
            </a:r>
          </a:p>
          <a:p>
            <a:r>
              <a:rPr lang="en-US" b="0" dirty="0">
                <a:solidFill>
                  <a:schemeClr val="tx1"/>
                </a:solidFill>
                <a:effectLst/>
                <a:latin typeface="Consolas" panose="020B0609020204030204" pitchFamily="49" charset="0"/>
              </a:rPr>
              <a:t>Kid decreases steadily and a lot more stable than the baseline</a:t>
            </a:r>
          </a:p>
          <a:p>
            <a:r>
              <a:rPr lang="en-US" b="0" dirty="0">
                <a:solidFill>
                  <a:schemeClr val="tx1"/>
                </a:solidFill>
                <a:effectLst/>
                <a:latin typeface="Consolas" panose="020B0609020204030204" pitchFamily="49" charset="0"/>
              </a:rPr>
              <a:t>Discriminator loss is stable </a:t>
            </a:r>
          </a:p>
          <a:p>
            <a:r>
              <a:rPr lang="en-US" b="0" dirty="0">
                <a:solidFill>
                  <a:schemeClr val="tx1"/>
                </a:solidFill>
                <a:effectLst/>
                <a:latin typeface="Consolas" panose="020B0609020204030204" pitchFamily="49" charset="0"/>
              </a:rPr>
              <a:t> The generator loss is less stable and fluctuates more</a:t>
            </a:r>
          </a:p>
          <a:p>
            <a:r>
              <a:rPr lang="en-US" b="0" dirty="0">
                <a:solidFill>
                  <a:schemeClr val="tx1"/>
                </a:solidFill>
                <a:effectLst/>
                <a:latin typeface="Consolas" panose="020B0609020204030204" pitchFamily="49" charset="0"/>
              </a:rPr>
              <a:t> Attempt to find a more stable architecture of discriminator and generator</a:t>
            </a:r>
            <a:endParaRPr lang="en-US" dirty="0">
              <a:solidFill>
                <a:schemeClr val="tx1"/>
              </a:solidFill>
              <a:latin typeface="Consolas" panose="020B0609020204030204" pitchFamily="49" charset="0"/>
            </a:endParaRPr>
          </a:p>
          <a:p>
            <a:r>
              <a:rPr lang="en-US" b="0" dirty="0">
                <a:solidFill>
                  <a:schemeClr val="tx1"/>
                </a:solidFill>
                <a:effectLst/>
                <a:latin typeface="Consolas" panose="020B0609020204030204" pitchFamily="49" charset="0"/>
              </a:rPr>
              <a:t>Still poor image quality, but the general colors of each class can be seen</a:t>
            </a:r>
          </a:p>
          <a:p>
            <a:r>
              <a:rPr lang="en-US" b="0" dirty="0">
                <a:solidFill>
                  <a:schemeClr val="tx1"/>
                </a:solidFill>
                <a:effectLst/>
                <a:latin typeface="Consolas" panose="020B0609020204030204" pitchFamily="49" charset="0"/>
              </a:rPr>
              <a:t>blue sky for the plane and green grass land for the animal background</a:t>
            </a:r>
          </a:p>
          <a:p>
            <a:r>
              <a:rPr lang="en-US" b="0" dirty="0">
                <a:solidFill>
                  <a:schemeClr val="tx1"/>
                </a:solidFill>
                <a:effectLst/>
                <a:latin typeface="Consolas" panose="020B0609020204030204" pitchFamily="49" charset="0"/>
              </a:rPr>
              <a:t>Achieved FID of 69,kid of 0.001</a:t>
            </a:r>
          </a:p>
          <a:p>
            <a:endParaRPr lang="en-SG" dirty="0">
              <a:solidFill>
                <a:schemeClr val="tx1"/>
              </a:solidFill>
            </a:endParaRPr>
          </a:p>
        </p:txBody>
      </p:sp>
      <p:pic>
        <p:nvPicPr>
          <p:cNvPr id="6" name="Picture 5">
            <a:extLst>
              <a:ext uri="{FF2B5EF4-FFF2-40B4-BE49-F238E27FC236}">
                <a16:creationId xmlns:a16="http://schemas.microsoft.com/office/drawing/2014/main" id="{DBA87D1E-CF39-2399-DE59-0C8CC6CC168D}"/>
              </a:ext>
            </a:extLst>
          </p:cNvPr>
          <p:cNvPicPr>
            <a:picLocks noChangeAspect="1"/>
          </p:cNvPicPr>
          <p:nvPr/>
        </p:nvPicPr>
        <p:blipFill>
          <a:blip r:embed="rId3"/>
          <a:stretch>
            <a:fillRect/>
          </a:stretch>
        </p:blipFill>
        <p:spPr>
          <a:xfrm>
            <a:off x="4858571" y="614327"/>
            <a:ext cx="4139341" cy="2443404"/>
          </a:xfrm>
          <a:prstGeom prst="rect">
            <a:avLst/>
          </a:prstGeom>
        </p:spPr>
      </p:pic>
      <p:pic>
        <p:nvPicPr>
          <p:cNvPr id="8" name="Picture 7">
            <a:extLst>
              <a:ext uri="{FF2B5EF4-FFF2-40B4-BE49-F238E27FC236}">
                <a16:creationId xmlns:a16="http://schemas.microsoft.com/office/drawing/2014/main" id="{506B0891-6033-19D4-3F9B-A9A992F55C30}"/>
              </a:ext>
            </a:extLst>
          </p:cNvPr>
          <p:cNvPicPr>
            <a:picLocks noChangeAspect="1"/>
          </p:cNvPicPr>
          <p:nvPr/>
        </p:nvPicPr>
        <p:blipFill>
          <a:blip r:embed="rId4"/>
          <a:stretch>
            <a:fillRect/>
          </a:stretch>
        </p:blipFill>
        <p:spPr>
          <a:xfrm>
            <a:off x="5004663" y="3114596"/>
            <a:ext cx="4139338" cy="2049292"/>
          </a:xfrm>
          <a:prstGeom prst="rect">
            <a:avLst/>
          </a:prstGeom>
        </p:spPr>
      </p:pic>
    </p:spTree>
    <p:extLst>
      <p:ext uri="{BB962C8B-B14F-4D97-AF65-F5344CB8AC3E}">
        <p14:creationId xmlns:p14="http://schemas.microsoft.com/office/powerpoint/2010/main" val="3284668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146088" y="-15238"/>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WGAN GP – Resnet + Larger Architecture</a:t>
            </a:r>
            <a:endParaRPr dirty="0"/>
          </a:p>
        </p:txBody>
      </p:sp>
      <p:sp>
        <p:nvSpPr>
          <p:cNvPr id="10" name="TextBox 9">
            <a:extLst>
              <a:ext uri="{FF2B5EF4-FFF2-40B4-BE49-F238E27FC236}">
                <a16:creationId xmlns:a16="http://schemas.microsoft.com/office/drawing/2014/main" id="{AA02ED91-72E4-4F1A-28B4-8030476E3B82}"/>
              </a:ext>
            </a:extLst>
          </p:cNvPr>
          <p:cNvSpPr txBox="1"/>
          <p:nvPr/>
        </p:nvSpPr>
        <p:spPr>
          <a:xfrm>
            <a:off x="420792" y="862769"/>
            <a:ext cx="7845383" cy="2893100"/>
          </a:xfrm>
          <a:prstGeom prst="rect">
            <a:avLst/>
          </a:prstGeom>
          <a:noFill/>
        </p:spPr>
        <p:txBody>
          <a:bodyPr wrap="square">
            <a:spAutoFit/>
          </a:bodyPr>
          <a:lstStyle/>
          <a:p>
            <a:r>
              <a:rPr lang="en-US" b="1" dirty="0"/>
              <a:t>Conditional </a:t>
            </a:r>
            <a:r>
              <a:rPr lang="en-US" b="1" dirty="0" err="1"/>
              <a:t>BatchNorm</a:t>
            </a:r>
            <a:r>
              <a:rPr lang="en-US" b="1" dirty="0"/>
              <a:t> (generator)</a:t>
            </a:r>
          </a:p>
          <a:p>
            <a:r>
              <a:rPr lang="en-US" dirty="0">
                <a:hlinkClick r:id="rId3"/>
              </a:rPr>
              <a:t>https://arxiv.org/pdf/1707.00683v3.pdf</a:t>
            </a:r>
            <a:endParaRPr lang="en-US" dirty="0"/>
          </a:p>
          <a:p>
            <a:pPr>
              <a:buFont typeface="Arial" panose="020B0604020202020204" pitchFamily="34" charset="0"/>
              <a:buChar char="•"/>
            </a:pPr>
            <a:r>
              <a:rPr lang="en-US" dirty="0"/>
              <a:t>To improve from using just embedding layers at the start</a:t>
            </a:r>
          </a:p>
          <a:p>
            <a:pPr>
              <a:buFont typeface="Arial" panose="020B0604020202020204" pitchFamily="34" charset="0"/>
              <a:buChar char="•"/>
            </a:pPr>
            <a:r>
              <a:rPr lang="en-US" dirty="0"/>
              <a:t>Normal </a:t>
            </a:r>
            <a:r>
              <a:rPr lang="en-US" dirty="0" err="1"/>
              <a:t>Batchnorm</a:t>
            </a:r>
            <a:r>
              <a:rPr lang="en-US" dirty="0"/>
              <a:t> are used to </a:t>
            </a:r>
            <a:r>
              <a:rPr lang="en-US" dirty="0" err="1"/>
              <a:t>stablise</a:t>
            </a:r>
            <a:r>
              <a:rPr lang="en-US" dirty="0"/>
              <a:t> </a:t>
            </a:r>
            <a:r>
              <a:rPr lang="en-US" dirty="0" err="1"/>
              <a:t>gan</a:t>
            </a:r>
            <a:r>
              <a:rPr lang="en-US" dirty="0"/>
              <a:t> training , thus making convergence faster</a:t>
            </a:r>
          </a:p>
          <a:p>
            <a:pPr>
              <a:buFont typeface="Arial" panose="020B0604020202020204" pitchFamily="34" charset="0"/>
              <a:buChar char="•"/>
            </a:pPr>
            <a:r>
              <a:rPr lang="en-US" dirty="0"/>
              <a:t>Just like simple concatenation and using embedding layers at the start, </a:t>
            </a:r>
          </a:p>
          <a:p>
            <a:pPr>
              <a:buFont typeface="Arial" panose="020B0604020202020204" pitchFamily="34" charset="0"/>
              <a:buChar char="•"/>
            </a:pPr>
            <a:r>
              <a:rPr lang="en-US" dirty="0"/>
              <a:t>For Conditional </a:t>
            </a:r>
            <a:r>
              <a:rPr lang="en-US" dirty="0" err="1"/>
              <a:t>BatchNorm</a:t>
            </a:r>
            <a:r>
              <a:rPr lang="en-US" dirty="0"/>
              <a:t>, each class has its own weight and bias, and each class has its own value of beta and gamma</a:t>
            </a:r>
          </a:p>
          <a:p>
            <a:pPr>
              <a:buFont typeface="Arial" panose="020B0604020202020204" pitchFamily="34" charset="0"/>
              <a:buChar char="•"/>
            </a:pPr>
            <a:r>
              <a:rPr lang="en-US" dirty="0"/>
              <a:t>Found to be more stable in terms of conditioning the generator</a:t>
            </a:r>
          </a:p>
          <a:p>
            <a:r>
              <a:rPr lang="en-US" b="1" dirty="0"/>
              <a:t>Increasing the architecture size and type</a:t>
            </a:r>
          </a:p>
          <a:p>
            <a:pPr>
              <a:buFont typeface="Arial" panose="020B0604020202020204" pitchFamily="34" charset="0"/>
              <a:buChar char="•"/>
            </a:pPr>
            <a:r>
              <a:rPr lang="en-US" dirty="0"/>
              <a:t>I change the architecture to add skip connections in both the discriminator and generator (</a:t>
            </a:r>
            <a:r>
              <a:rPr lang="en-US" dirty="0" err="1"/>
              <a:t>ResNet</a:t>
            </a:r>
            <a:r>
              <a:rPr lang="en-US" dirty="0"/>
              <a:t>), when I increase the layer size</a:t>
            </a:r>
          </a:p>
          <a:p>
            <a:pPr>
              <a:buFont typeface="Arial" panose="020B0604020202020204" pitchFamily="34" charset="0"/>
              <a:buChar char="•"/>
            </a:pPr>
            <a:r>
              <a:rPr lang="en-US" dirty="0"/>
              <a:t>Skip connections in each </a:t>
            </a:r>
            <a:r>
              <a:rPr lang="en-US" dirty="0" err="1"/>
              <a:t>resnet</a:t>
            </a:r>
            <a:r>
              <a:rPr lang="en-US" dirty="0"/>
              <a:t> block allows for better information flow , leading to better information flow</a:t>
            </a:r>
          </a:p>
        </p:txBody>
      </p:sp>
    </p:spTree>
    <p:extLst>
      <p:ext uri="{BB962C8B-B14F-4D97-AF65-F5344CB8AC3E}">
        <p14:creationId xmlns:p14="http://schemas.microsoft.com/office/powerpoint/2010/main" val="2933177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146088" y="-15238"/>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WGAN GP – Resnet + Larger Architecture</a:t>
            </a:r>
            <a:endParaRPr dirty="0"/>
          </a:p>
        </p:txBody>
      </p:sp>
      <p:sp>
        <p:nvSpPr>
          <p:cNvPr id="3" name="Text Placeholder 2">
            <a:extLst>
              <a:ext uri="{FF2B5EF4-FFF2-40B4-BE49-F238E27FC236}">
                <a16:creationId xmlns:a16="http://schemas.microsoft.com/office/drawing/2014/main" id="{8551B330-8D36-2614-E295-CDFA9AF0FDE8}"/>
              </a:ext>
            </a:extLst>
          </p:cNvPr>
          <p:cNvSpPr>
            <a:spLocks noGrp="1"/>
          </p:cNvSpPr>
          <p:nvPr>
            <p:ph type="body" idx="1"/>
          </p:nvPr>
        </p:nvSpPr>
        <p:spPr>
          <a:xfrm>
            <a:off x="132017" y="390192"/>
            <a:ext cx="4587691" cy="3416400"/>
          </a:xfrm>
        </p:spPr>
        <p:txBody>
          <a:bodyPr/>
          <a:lstStyle/>
          <a:p>
            <a:pPr>
              <a:buFont typeface="Arial" panose="020B0604020202020204" pitchFamily="34" charset="0"/>
              <a:buChar char="•"/>
            </a:pPr>
            <a:r>
              <a:rPr lang="en-US" sz="1600" dirty="0">
                <a:solidFill>
                  <a:schemeClr val="tx1"/>
                </a:solidFill>
              </a:rPr>
              <a:t>The generator loss is more stable, than the previous architecture , and steadily decreases and does not have spikes</a:t>
            </a:r>
          </a:p>
          <a:p>
            <a:pPr>
              <a:buFont typeface="Arial" panose="020B0604020202020204" pitchFamily="34" charset="0"/>
              <a:buChar char="•"/>
            </a:pPr>
            <a:r>
              <a:rPr lang="en-US" sz="1600" dirty="0">
                <a:solidFill>
                  <a:schemeClr val="tx1"/>
                </a:solidFill>
              </a:rPr>
              <a:t>towards the end, the losses are stagnant which shows successful convergence</a:t>
            </a:r>
          </a:p>
          <a:p>
            <a:pPr>
              <a:buFont typeface="Arial" panose="020B0604020202020204" pitchFamily="34" charset="0"/>
              <a:buChar char="•"/>
            </a:pPr>
            <a:r>
              <a:rPr lang="en-US" sz="1600" dirty="0">
                <a:solidFill>
                  <a:schemeClr val="tx1"/>
                </a:solidFill>
              </a:rPr>
              <a:t>the images generated have less of the problem of the classes joined together</a:t>
            </a:r>
          </a:p>
          <a:p>
            <a:pPr>
              <a:buFont typeface="Arial" panose="020B0604020202020204" pitchFamily="34" charset="0"/>
              <a:buChar char="•"/>
            </a:pPr>
            <a:r>
              <a:rPr lang="en-US" sz="1600" dirty="0">
                <a:solidFill>
                  <a:schemeClr val="tx1"/>
                </a:solidFill>
              </a:rPr>
              <a:t>The general shape of deer and automobile can be seen, but still generally blurry</a:t>
            </a:r>
          </a:p>
          <a:p>
            <a:pPr>
              <a:buFont typeface="Arial" panose="020B0604020202020204" pitchFamily="34" charset="0"/>
              <a:buChar char="•"/>
            </a:pPr>
            <a:r>
              <a:rPr lang="en-US" sz="1600" dirty="0">
                <a:solidFill>
                  <a:schemeClr val="tx1"/>
                </a:solidFill>
              </a:rPr>
              <a:t>WGAN –GP is quite expensive as it requires extra calculation of gradients and requires the 5 discriminator steps per generator step, attempt methods that are less computationally expensive</a:t>
            </a:r>
          </a:p>
          <a:p>
            <a:pPr>
              <a:buFont typeface="Arial" panose="020B0604020202020204" pitchFamily="34" charset="0"/>
              <a:buChar char="•"/>
            </a:pPr>
            <a:r>
              <a:rPr lang="en-US" sz="1600" dirty="0">
                <a:solidFill>
                  <a:schemeClr val="tx1"/>
                </a:solidFill>
              </a:rPr>
              <a:t>Fid of 30 and kid of 0.001</a:t>
            </a:r>
          </a:p>
        </p:txBody>
      </p:sp>
      <p:pic>
        <p:nvPicPr>
          <p:cNvPr id="4" name="Picture 3" descr="Chart, line chart, histogram&#10;&#10;Description automatically generated">
            <a:extLst>
              <a:ext uri="{FF2B5EF4-FFF2-40B4-BE49-F238E27FC236}">
                <a16:creationId xmlns:a16="http://schemas.microsoft.com/office/drawing/2014/main" id="{FC434B46-A682-BD00-6076-F09F393CDD6D}"/>
              </a:ext>
            </a:extLst>
          </p:cNvPr>
          <p:cNvPicPr>
            <a:picLocks noChangeAspect="1"/>
          </p:cNvPicPr>
          <p:nvPr/>
        </p:nvPicPr>
        <p:blipFill>
          <a:blip r:embed="rId3"/>
          <a:stretch>
            <a:fillRect/>
          </a:stretch>
        </p:blipFill>
        <p:spPr>
          <a:xfrm>
            <a:off x="5004663" y="678586"/>
            <a:ext cx="4139338" cy="2436010"/>
          </a:xfrm>
          <a:prstGeom prst="rect">
            <a:avLst/>
          </a:prstGeom>
        </p:spPr>
      </p:pic>
      <p:pic>
        <p:nvPicPr>
          <p:cNvPr id="7" name="Picture 6" descr="A picture containing different, various, bunch, old&#10;&#10;Description automatically generated">
            <a:extLst>
              <a:ext uri="{FF2B5EF4-FFF2-40B4-BE49-F238E27FC236}">
                <a16:creationId xmlns:a16="http://schemas.microsoft.com/office/drawing/2014/main" id="{A17CBBBD-BE42-5AD5-BB8E-46FFB2EFC70A}"/>
              </a:ext>
            </a:extLst>
          </p:cNvPr>
          <p:cNvPicPr>
            <a:picLocks noChangeAspect="1"/>
          </p:cNvPicPr>
          <p:nvPr/>
        </p:nvPicPr>
        <p:blipFill>
          <a:blip r:embed="rId4"/>
          <a:stretch>
            <a:fillRect/>
          </a:stretch>
        </p:blipFill>
        <p:spPr>
          <a:xfrm>
            <a:off x="5534992" y="3474720"/>
            <a:ext cx="3127432" cy="1546324"/>
          </a:xfrm>
          <a:prstGeom prst="rect">
            <a:avLst/>
          </a:prstGeom>
        </p:spPr>
      </p:pic>
    </p:spTree>
    <p:extLst>
      <p:ext uri="{BB962C8B-B14F-4D97-AF65-F5344CB8AC3E}">
        <p14:creationId xmlns:p14="http://schemas.microsoft.com/office/powerpoint/2010/main" val="207742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40218"/>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Background Generative adversarial network (GAN)</a:t>
            </a:r>
            <a:br>
              <a:rPr lang="en-US" dirty="0"/>
            </a:br>
            <a:endParaRPr dirty="0"/>
          </a:p>
        </p:txBody>
      </p:sp>
      <p:sp>
        <p:nvSpPr>
          <p:cNvPr id="4" name="TextBox 3">
            <a:extLst>
              <a:ext uri="{FF2B5EF4-FFF2-40B4-BE49-F238E27FC236}">
                <a16:creationId xmlns:a16="http://schemas.microsoft.com/office/drawing/2014/main" id="{D8097E05-C8FF-BA45-A4C4-510A8B3F344C}"/>
              </a:ext>
            </a:extLst>
          </p:cNvPr>
          <p:cNvSpPr txBox="1"/>
          <p:nvPr/>
        </p:nvSpPr>
        <p:spPr>
          <a:xfrm>
            <a:off x="7034" y="956037"/>
            <a:ext cx="8925949" cy="4016484"/>
          </a:xfrm>
          <a:prstGeom prst="rect">
            <a:avLst/>
          </a:prstGeom>
          <a:noFill/>
        </p:spPr>
        <p:txBody>
          <a:bodyPr wrap="square">
            <a:spAutoFit/>
          </a:bodyPr>
          <a:lstStyle/>
          <a:p>
            <a:r>
              <a:rPr lang="en-SG" sz="1100" dirty="0">
                <a:hlinkClick r:id="rId3"/>
              </a:rPr>
              <a:t>https://machinelearningmastery.com/impressive-applications-of-generative-adversarial-networks/</a:t>
            </a:r>
            <a:endParaRPr lang="en-SG" sz="1100" dirty="0"/>
          </a:p>
          <a:p>
            <a:r>
              <a:rPr lang="en-SG" sz="1100" dirty="0"/>
              <a:t>- GAN can generate images with high fidelity  and are used in image </a:t>
            </a:r>
            <a:r>
              <a:rPr lang="en-SG" sz="1100" dirty="0" err="1"/>
              <a:t>upsampling</a:t>
            </a:r>
            <a:r>
              <a:rPr lang="en-SG" sz="1100" dirty="0"/>
              <a:t>, image resolution and generating more image samples for normal classifiers </a:t>
            </a:r>
          </a:p>
          <a:p>
            <a:r>
              <a:rPr lang="en-SG" sz="1100" dirty="0"/>
              <a:t>- For image generation models , GANs  succeed the Variational Autoencoders(VAEs) as they are found to create more realistic images but require longer training .</a:t>
            </a:r>
          </a:p>
          <a:p>
            <a:r>
              <a:rPr lang="en-SG" sz="1100" dirty="0"/>
              <a:t>- It consist of a generator network and discriminator network that is training in a zero sum game, where the gain of the discriminator is the loss of the generator and vice versa</a:t>
            </a:r>
          </a:p>
          <a:p>
            <a:r>
              <a:rPr lang="en-SG" sz="1100" b="1" dirty="0"/>
              <a:t> </a:t>
            </a:r>
            <a:r>
              <a:rPr lang="en-SG" sz="1600" b="1" dirty="0"/>
              <a:t>Generator</a:t>
            </a:r>
            <a:r>
              <a:rPr lang="en-SG" sz="1100" b="1" dirty="0"/>
              <a:t> </a:t>
            </a:r>
          </a:p>
          <a:p>
            <a:r>
              <a:rPr lang="en-SG" sz="1100" dirty="0"/>
              <a:t>- The generator learns to generate images that look real enough to fool the discriminator</a:t>
            </a:r>
          </a:p>
          <a:p>
            <a:r>
              <a:rPr lang="en-SG" sz="1600" b="1" dirty="0"/>
              <a:t>Discriminator</a:t>
            </a:r>
            <a:r>
              <a:rPr lang="en-SG" sz="1100" b="1" dirty="0"/>
              <a:t> </a:t>
            </a:r>
          </a:p>
          <a:p>
            <a:pPr marL="171450" indent="-171450">
              <a:buFontTx/>
              <a:buChar char="-"/>
            </a:pPr>
            <a:r>
              <a:rPr lang="en-SG" sz="1100" dirty="0"/>
              <a:t>Learns to classifies between real images from  generated images</a:t>
            </a:r>
          </a:p>
          <a:p>
            <a:pPr marL="171450" indent="-171450">
              <a:buFontTx/>
              <a:buChar char="-"/>
            </a:pPr>
            <a:r>
              <a:rPr lang="en-SG" sz="1100" dirty="0"/>
              <a:t>Has a much easier task than generator as It only has to classify between real and fake images</a:t>
            </a:r>
          </a:p>
          <a:p>
            <a:pPr marL="171450" indent="-171450">
              <a:buFontTx/>
              <a:buChar char="-"/>
            </a:pPr>
            <a:r>
              <a:rPr lang="en-SG" sz="1100" dirty="0"/>
              <a:t>Usually overfits and 'overpowers' and thus does not provide useful feedback the generator making the generator unable to learn , hence it is important to ensure balance between the 2 networks.</a:t>
            </a:r>
          </a:p>
          <a:p>
            <a:pPr marL="171450" indent="-171450">
              <a:buFontTx/>
              <a:buChar char="-"/>
            </a:pPr>
            <a:endParaRPr lang="en-SG" sz="1100" dirty="0"/>
          </a:p>
          <a:p>
            <a:r>
              <a:rPr lang="en-SG" sz="1600" b="1" dirty="0">
                <a:solidFill>
                  <a:schemeClr val="tx1"/>
                </a:solidFill>
              </a:rPr>
              <a:t>Training Loop (in general):</a:t>
            </a:r>
          </a:p>
          <a:p>
            <a:r>
              <a:rPr lang="en-SG" sz="1100" dirty="0"/>
              <a:t>2 phases, one phase to update discriminator weights and another to update generator weights</a:t>
            </a:r>
          </a:p>
          <a:p>
            <a:r>
              <a:rPr lang="en-SG" sz="1100" dirty="0"/>
              <a:t>1)Generator uses gaussian noise to produce a batch of fake images</a:t>
            </a:r>
          </a:p>
          <a:p>
            <a:r>
              <a:rPr lang="en-SG" sz="1100" dirty="0"/>
              <a:t>2) Discriminator takes in a batch of real of real and generated images and classifies them and ONLY weights of discriminator is updated.</a:t>
            </a:r>
          </a:p>
          <a:p>
            <a:r>
              <a:rPr lang="en-SG" sz="1100" dirty="0"/>
              <a:t>3)Process repeats where generator produce fake images and discriminator classifies them but only weights of generator updated</a:t>
            </a:r>
          </a:p>
          <a:p>
            <a:r>
              <a:rPr lang="en-SG" sz="1100" dirty="0"/>
              <a:t>Separately updating the weights of both networks prevents them from hitting a moving target</a:t>
            </a:r>
          </a:p>
        </p:txBody>
      </p:sp>
    </p:spTree>
    <p:extLst>
      <p:ext uri="{BB962C8B-B14F-4D97-AF65-F5344CB8AC3E}">
        <p14:creationId xmlns:p14="http://schemas.microsoft.com/office/powerpoint/2010/main" val="1197313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146088" y="-15238"/>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Hinge GAN </a:t>
            </a:r>
            <a:endParaRPr dirty="0"/>
          </a:p>
        </p:txBody>
      </p:sp>
      <p:sp>
        <p:nvSpPr>
          <p:cNvPr id="192" name="Google Shape;192;p31"/>
          <p:cNvSpPr txBox="1">
            <a:spLocks noGrp="1"/>
          </p:cNvSpPr>
          <p:nvPr>
            <p:ph type="body" idx="1"/>
          </p:nvPr>
        </p:nvSpPr>
        <p:spPr>
          <a:xfrm>
            <a:off x="-121920" y="488397"/>
            <a:ext cx="9144000" cy="3565973"/>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4A8CFF"/>
              </a:buClr>
              <a:buSzPts val="1400"/>
              <a:buFont typeface="Barlow"/>
              <a:buNone/>
              <a:tabLst/>
              <a:defRPr/>
            </a:pPr>
            <a:r>
              <a:rPr kumimoji="0" lang="en-US" sz="2400" b="0" i="0" u="none" strike="noStrike" kern="0" cap="none" spc="0" normalizeH="0" baseline="0" noProof="0" dirty="0">
                <a:ln>
                  <a:noFill/>
                </a:ln>
                <a:solidFill>
                  <a:srgbClr val="000000"/>
                </a:solidFill>
                <a:effectLst/>
                <a:uLnTx/>
                <a:uFillTx/>
                <a:latin typeface="Roboto" panose="020B0604020202020204" pitchFamily="2" charset="0"/>
                <a:sym typeface="Montserrat"/>
              </a:rPr>
              <a:t>Spectral </a:t>
            </a:r>
            <a:r>
              <a:rPr kumimoji="0" lang="en-US" sz="2400" b="0" i="0" u="none" strike="noStrike" kern="0" cap="none" spc="0" normalizeH="0" baseline="0" noProof="0" dirty="0" err="1">
                <a:ln>
                  <a:noFill/>
                </a:ln>
                <a:solidFill>
                  <a:srgbClr val="000000"/>
                </a:solidFill>
                <a:effectLst/>
                <a:uLnTx/>
                <a:uFillTx/>
                <a:latin typeface="Roboto" panose="020B0604020202020204" pitchFamily="2" charset="0"/>
                <a:sym typeface="Montserrat"/>
              </a:rPr>
              <a:t>Normalisation</a:t>
            </a:r>
            <a:endParaRPr kumimoji="0" lang="en-US" sz="2400" b="0" i="0" u="none" strike="noStrike" kern="0" cap="none" spc="0" normalizeH="0" baseline="0" noProof="0" dirty="0">
              <a:ln>
                <a:noFill/>
              </a:ln>
              <a:solidFill>
                <a:srgbClr val="000000"/>
              </a:solidFill>
              <a:effectLst/>
              <a:uLnTx/>
              <a:uFillTx/>
              <a:latin typeface="Roboto" panose="020B0604020202020204" pitchFamily="2" charset="0"/>
              <a:sym typeface="Montserrat"/>
            </a:endParaRPr>
          </a:p>
          <a:p>
            <a:pPr marL="457200" marR="0" lvl="0" indent="-317500" algn="l" defTabSz="914400" rtl="0" eaLnBrk="1" fontAlgn="auto" latinLnBrk="0" hangingPunct="1">
              <a:lnSpc>
                <a:spcPct val="100000"/>
              </a:lnSpc>
              <a:spcBef>
                <a:spcPts val="0"/>
              </a:spcBef>
              <a:spcAft>
                <a:spcPts val="0"/>
              </a:spcAft>
              <a:buClr>
                <a:srgbClr val="4A8CFF"/>
              </a:buClr>
              <a:buSzPts val="1400"/>
              <a:buFont typeface="Barlow"/>
              <a:buChar char="●"/>
              <a:tabLst/>
              <a:defRPr/>
            </a:pPr>
            <a:r>
              <a:rPr kumimoji="0" lang="en-US" sz="1400" b="0" i="0" u="none" strike="noStrike" kern="0" cap="none" spc="0" normalizeH="0" baseline="0" noProof="0" dirty="0">
                <a:ln>
                  <a:noFill/>
                </a:ln>
                <a:solidFill>
                  <a:srgbClr val="D5D5D5"/>
                </a:solidFill>
                <a:effectLst/>
                <a:uLnTx/>
                <a:uFillTx/>
                <a:latin typeface="Roboto" panose="020B0604020202020204" pitchFamily="2" charset="0"/>
                <a:sym typeface="Montserrat"/>
                <a:hlinkClick r:id="rId3"/>
              </a:rPr>
              <a:t>https://arxiv.org/pdf/1802.05957v1.pdf</a:t>
            </a:r>
            <a:endParaRPr kumimoji="0" lang="en-US" sz="1400" b="0" i="0" u="none" strike="noStrike" kern="0" cap="none" spc="0" normalizeH="0" baseline="0" noProof="0" dirty="0">
              <a:ln>
                <a:noFill/>
              </a:ln>
              <a:solidFill>
                <a:srgbClr val="D5D5D5"/>
              </a:solidFill>
              <a:effectLst/>
              <a:uLnTx/>
              <a:uFillTx/>
              <a:latin typeface="Roboto" panose="020B0604020202020204" pitchFamily="2" charset="0"/>
              <a:sym typeface="Montserrat"/>
            </a:endParaRPr>
          </a:p>
          <a:p>
            <a:pPr marL="457200" marR="0" lvl="0" indent="-317500" algn="l" defTabSz="914400" rtl="0" eaLnBrk="1" fontAlgn="auto" latinLnBrk="0" hangingPunct="1">
              <a:lnSpc>
                <a:spcPct val="100000"/>
              </a:lnSpc>
              <a:spcBef>
                <a:spcPts val="0"/>
              </a:spcBef>
              <a:spcAft>
                <a:spcPts val="0"/>
              </a:spcAft>
              <a:buClr>
                <a:srgbClr val="4A8CFF"/>
              </a:buClr>
              <a:buSzPts val="14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Roboto" panose="020B0604020202020204" pitchFamily="2" charset="0"/>
                <a:sym typeface="Montserrat"/>
              </a:rPr>
              <a:t>it is a weight normalization technique that prevents vanishing/ exploding gradients, by rescaling the weight tensor with spectral norm </a:t>
            </a:r>
            <a:r>
              <a:rPr kumimoji="0" lang="en-US" sz="1400" b="0" i="0" u="none" strike="noStrike" kern="0" cap="none" spc="0" normalizeH="0" baseline="0" noProof="0" dirty="0" err="1">
                <a:ln>
                  <a:noFill/>
                </a:ln>
                <a:solidFill>
                  <a:srgbClr val="000000"/>
                </a:solidFill>
                <a:effectLst/>
                <a:uLnTx/>
                <a:uFillTx/>
                <a:latin typeface="Roboto" panose="020B0604020202020204" pitchFamily="2" charset="0"/>
                <a:sym typeface="Montserrat"/>
              </a:rPr>
              <a:t>σσ</a:t>
            </a:r>
            <a:r>
              <a:rPr kumimoji="0" lang="en-US" sz="1400" b="0" i="0" u="none" strike="noStrike" kern="0" cap="none" spc="0" normalizeH="0" baseline="0" noProof="0" dirty="0">
                <a:ln>
                  <a:noFill/>
                </a:ln>
                <a:solidFill>
                  <a:srgbClr val="000000"/>
                </a:solidFill>
                <a:effectLst/>
                <a:uLnTx/>
                <a:uFillTx/>
                <a:latin typeface="Roboto" panose="020B0604020202020204" pitchFamily="2" charset="0"/>
                <a:sym typeface="Montserrat"/>
              </a:rPr>
              <a:t> of the weight matrix</a:t>
            </a:r>
          </a:p>
          <a:p>
            <a:pPr marL="457200" marR="0" lvl="0" indent="-317500" algn="l" defTabSz="914400" rtl="0" eaLnBrk="1" fontAlgn="auto" latinLnBrk="0" hangingPunct="1">
              <a:lnSpc>
                <a:spcPct val="100000"/>
              </a:lnSpc>
              <a:spcBef>
                <a:spcPts val="0"/>
              </a:spcBef>
              <a:spcAft>
                <a:spcPts val="0"/>
              </a:spcAft>
              <a:buClr>
                <a:srgbClr val="4A8CFF"/>
              </a:buClr>
              <a:buSzPts val="14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Roboto" panose="020B0604020202020204" pitchFamily="2" charset="0"/>
                <a:sym typeface="Montserrat"/>
              </a:rPr>
              <a:t>It is an alternative to using gradient penalty to enforce the 1-Lipschitz Continuity, thus another method to stabilizing the training</a:t>
            </a:r>
          </a:p>
          <a:p>
            <a:pPr marL="457200" marR="0" lvl="0" indent="-317500" algn="l" defTabSz="914400" rtl="0" eaLnBrk="1" fontAlgn="auto" latinLnBrk="0" hangingPunct="1">
              <a:lnSpc>
                <a:spcPct val="100000"/>
              </a:lnSpc>
              <a:spcBef>
                <a:spcPts val="0"/>
              </a:spcBef>
              <a:spcAft>
                <a:spcPts val="0"/>
              </a:spcAft>
              <a:buClr>
                <a:srgbClr val="4A8CFF"/>
              </a:buClr>
              <a:buSzPts val="14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Roboto" panose="020B0604020202020204" pitchFamily="2" charset="0"/>
                <a:sym typeface="Montserrat"/>
              </a:rPr>
              <a:t>It is computationally cheaper than gradient penalty, thus allowing better performance in shorter amount of training time</a:t>
            </a:r>
          </a:p>
          <a:p>
            <a:pPr marL="457200" marR="0" lvl="0" indent="-317500" algn="l" defTabSz="914400" rtl="0" eaLnBrk="1" fontAlgn="auto" latinLnBrk="0" hangingPunct="1">
              <a:lnSpc>
                <a:spcPct val="100000"/>
              </a:lnSpc>
              <a:spcBef>
                <a:spcPts val="0"/>
              </a:spcBef>
              <a:spcAft>
                <a:spcPts val="0"/>
              </a:spcAft>
              <a:buClr>
                <a:srgbClr val="4A8CFF"/>
              </a:buClr>
              <a:buSzPts val="14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Roboto" panose="020B0604020202020204" pitchFamily="2" charset="0"/>
                <a:sym typeface="Montserrat"/>
              </a:rPr>
              <a:t>Loss function : the Spectral Normalization paper achieved best results with hinge loss, so I tried the hinge loss mentioned above</a:t>
            </a:r>
          </a:p>
          <a:p>
            <a:pPr marL="139700" indent="0" algn="l">
              <a:buNone/>
            </a:pPr>
            <a:r>
              <a:rPr lang="en-US" sz="2000" b="0" i="0" dirty="0">
                <a:solidFill>
                  <a:schemeClr val="tx1"/>
                </a:solidFill>
                <a:effectLst/>
                <a:latin typeface="Roboto" panose="020B0604020202020204" pitchFamily="2" charset="0"/>
              </a:rPr>
              <a:t>Hinge Loss</a:t>
            </a:r>
          </a:p>
          <a:p>
            <a:pPr algn="l"/>
            <a:r>
              <a:rPr lang="en-US" sz="1400" b="0" i="0" dirty="0">
                <a:solidFill>
                  <a:srgbClr val="D5D5D5"/>
                </a:solidFill>
                <a:effectLst/>
                <a:latin typeface="Roboto" panose="020B0604020202020204" pitchFamily="2" charset="0"/>
                <a:hlinkClick r:id="rId4"/>
              </a:rPr>
              <a:t>https://arxiv.org/pdf/1705.02894.pdf</a:t>
            </a:r>
            <a:endParaRPr lang="en-US" sz="1400" b="0" i="0" dirty="0">
              <a:solidFill>
                <a:srgbClr val="D5D5D5"/>
              </a:solidFill>
              <a:effectLst/>
              <a:latin typeface="Roboto" panose="020B0604020202020204" pitchFamily="2" charset="0"/>
            </a:endParaRPr>
          </a:p>
          <a:p>
            <a:pPr algn="l">
              <a:buFont typeface="Arial" panose="020B0604020202020204" pitchFamily="34" charset="0"/>
              <a:buChar char="•"/>
            </a:pPr>
            <a:r>
              <a:rPr lang="en-US" sz="1400" b="0" i="0" dirty="0">
                <a:solidFill>
                  <a:schemeClr val="tx1"/>
                </a:solidFill>
                <a:effectLst/>
                <a:latin typeface="Roboto" panose="020B0604020202020204" pitchFamily="2" charset="0"/>
              </a:rPr>
              <a:t>Based on support vector machines classifier</a:t>
            </a:r>
          </a:p>
          <a:p>
            <a:pPr algn="l">
              <a:buFont typeface="Arial" panose="020B0604020202020204" pitchFamily="34" charset="0"/>
              <a:buChar char="•"/>
            </a:pPr>
            <a:r>
              <a:rPr lang="en-US" sz="1400" b="0" i="0" dirty="0">
                <a:solidFill>
                  <a:schemeClr val="tx1"/>
                </a:solidFill>
                <a:effectLst/>
                <a:latin typeface="Roboto" panose="020B0604020202020204" pitchFamily="2" charset="0"/>
              </a:rPr>
              <a:t>The discriminator learns a boundary between real and fake samples, that the real and generated images are the furthest apart</a:t>
            </a:r>
          </a:p>
          <a:p>
            <a:pPr algn="l">
              <a:buFont typeface="Arial" panose="020B0604020202020204" pitchFamily="34" charset="0"/>
              <a:buChar char="•"/>
            </a:pPr>
            <a:r>
              <a:rPr lang="en-US" sz="1400" b="0" i="0" dirty="0">
                <a:solidFill>
                  <a:schemeClr val="tx1"/>
                </a:solidFill>
                <a:effectLst/>
                <a:latin typeface="Roboto" panose="020B0604020202020204" pitchFamily="2" charset="0"/>
              </a:rPr>
              <a:t>The generator will generate images closer to the boundary found by the discriminator</a:t>
            </a:r>
          </a:p>
          <a:p>
            <a:pPr algn="l">
              <a:buFont typeface="Arial" panose="020B0604020202020204" pitchFamily="34" charset="0"/>
              <a:buChar char="•"/>
            </a:pPr>
            <a:r>
              <a:rPr lang="en-US" sz="1400" b="0" i="0" dirty="0">
                <a:solidFill>
                  <a:schemeClr val="tx1"/>
                </a:solidFill>
                <a:effectLst/>
                <a:latin typeface="Roboto" panose="020B0604020202020204" pitchFamily="2" charset="0"/>
              </a:rPr>
              <a:t>It is shown in paper that it increases stability and alleviates mode collapse</a:t>
            </a:r>
          </a:p>
          <a:p>
            <a:pPr algn="l">
              <a:buFont typeface="Arial" panose="020B0604020202020204" pitchFamily="34" charset="0"/>
              <a:buChar char="•"/>
            </a:pPr>
            <a:r>
              <a:rPr lang="en-US" sz="1400" b="0" i="0" dirty="0">
                <a:solidFill>
                  <a:schemeClr val="tx1"/>
                </a:solidFill>
                <a:effectLst/>
                <a:latin typeface="Roboto" panose="020B0604020202020204" pitchFamily="2" charset="0"/>
              </a:rPr>
              <a:t>The "theoretical results" in the paper also shown that Nash equilibrium between discriminator and generator is achieved (when none of the networks can make the other improve further)</a:t>
            </a:r>
          </a:p>
        </p:txBody>
      </p:sp>
      <p:pic>
        <p:nvPicPr>
          <p:cNvPr id="4" name="Picture 3" descr="Chart, scatter chart&#10;&#10;Description automatically generated">
            <a:extLst>
              <a:ext uri="{FF2B5EF4-FFF2-40B4-BE49-F238E27FC236}">
                <a16:creationId xmlns:a16="http://schemas.microsoft.com/office/drawing/2014/main" id="{4447F35C-5A21-E437-6130-5C0FF1EDED5E}"/>
              </a:ext>
            </a:extLst>
          </p:cNvPr>
          <p:cNvPicPr>
            <a:picLocks noChangeAspect="1"/>
          </p:cNvPicPr>
          <p:nvPr/>
        </p:nvPicPr>
        <p:blipFill>
          <a:blip r:embed="rId5"/>
          <a:stretch>
            <a:fillRect/>
          </a:stretch>
        </p:blipFill>
        <p:spPr>
          <a:xfrm>
            <a:off x="6416974" y="24904"/>
            <a:ext cx="1378060" cy="1065115"/>
          </a:xfrm>
          <a:prstGeom prst="rect">
            <a:avLst/>
          </a:prstGeom>
        </p:spPr>
      </p:pic>
    </p:spTree>
    <p:extLst>
      <p:ext uri="{BB962C8B-B14F-4D97-AF65-F5344CB8AC3E}">
        <p14:creationId xmlns:p14="http://schemas.microsoft.com/office/powerpoint/2010/main" val="3423776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146088" y="-15238"/>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Hinge GAN</a:t>
            </a:r>
            <a:endParaRPr dirty="0"/>
          </a:p>
        </p:txBody>
      </p:sp>
      <p:sp>
        <p:nvSpPr>
          <p:cNvPr id="3" name="Text Placeholder 2">
            <a:extLst>
              <a:ext uri="{FF2B5EF4-FFF2-40B4-BE49-F238E27FC236}">
                <a16:creationId xmlns:a16="http://schemas.microsoft.com/office/drawing/2014/main" id="{8551B330-8D36-2614-E295-CDFA9AF0FDE8}"/>
              </a:ext>
            </a:extLst>
          </p:cNvPr>
          <p:cNvSpPr>
            <a:spLocks noGrp="1"/>
          </p:cNvSpPr>
          <p:nvPr>
            <p:ph type="body" idx="1"/>
          </p:nvPr>
        </p:nvSpPr>
        <p:spPr>
          <a:xfrm>
            <a:off x="146088" y="1217118"/>
            <a:ext cx="4090423" cy="3416400"/>
          </a:xfrm>
        </p:spPr>
        <p:txBody>
          <a:bodyPr/>
          <a:lstStyle/>
          <a:p>
            <a:pPr algn="l">
              <a:buFont typeface="Arial" panose="020B0604020202020204" pitchFamily="34" charset="0"/>
              <a:buChar char="•"/>
            </a:pPr>
            <a:r>
              <a:rPr lang="en-US" sz="1400" b="0" i="0" dirty="0">
                <a:solidFill>
                  <a:schemeClr val="tx1"/>
                </a:solidFill>
                <a:effectLst/>
                <a:latin typeface="Roboto" panose="02000000000000000000" pitchFamily="2" charset="0"/>
              </a:rPr>
              <a:t>The discriminator loss and generator loss increases and decreases gradually showing stable training and neither of the networks overpower the other one , showing that the current network architectures are balanced</a:t>
            </a:r>
          </a:p>
          <a:p>
            <a:pPr algn="l">
              <a:buFont typeface="Arial" panose="020B0604020202020204" pitchFamily="34" charset="0"/>
              <a:buChar char="•"/>
            </a:pPr>
            <a:r>
              <a:rPr lang="en-US" sz="1400" b="0" i="0" dirty="0">
                <a:solidFill>
                  <a:schemeClr val="tx1"/>
                </a:solidFill>
                <a:effectLst/>
                <a:latin typeface="Roboto" panose="02000000000000000000" pitchFamily="2" charset="0"/>
              </a:rPr>
              <a:t>The Kernel inception distance decreases from start of training to around 60 epochs, the kid is </a:t>
            </a:r>
            <a:r>
              <a:rPr lang="en-US" sz="1400" b="0" i="0" dirty="0" err="1">
                <a:solidFill>
                  <a:schemeClr val="tx1"/>
                </a:solidFill>
                <a:effectLst/>
                <a:latin typeface="Roboto" panose="02000000000000000000" pitchFamily="2" charset="0"/>
              </a:rPr>
              <a:t>stagnent</a:t>
            </a:r>
            <a:r>
              <a:rPr lang="en-US" sz="1400" b="0" i="0" dirty="0">
                <a:solidFill>
                  <a:schemeClr val="tx1"/>
                </a:solidFill>
                <a:effectLst/>
                <a:latin typeface="Roboto" panose="02000000000000000000" pitchFamily="2" charset="0"/>
              </a:rPr>
              <a:t> after 60 epoch</a:t>
            </a:r>
          </a:p>
          <a:p>
            <a:pPr algn="l">
              <a:buFont typeface="Arial" panose="020B0604020202020204" pitchFamily="34" charset="0"/>
              <a:buChar char="•"/>
            </a:pPr>
            <a:r>
              <a:rPr lang="en-US" sz="1400" b="0" i="0" dirty="0">
                <a:solidFill>
                  <a:schemeClr val="tx1"/>
                </a:solidFill>
                <a:effectLst/>
                <a:latin typeface="Roboto" panose="02000000000000000000" pitchFamily="2" charset="0"/>
              </a:rPr>
              <a:t>FID score also improved by 10 from the WGAN-GP (20.35), kid 0.02</a:t>
            </a:r>
          </a:p>
          <a:p>
            <a:pPr algn="l">
              <a:buFont typeface="Arial" panose="020B0604020202020204" pitchFamily="34" charset="0"/>
              <a:buChar char="•"/>
            </a:pPr>
            <a:r>
              <a:rPr lang="en-US" sz="1400" b="0" i="0" dirty="0">
                <a:solidFill>
                  <a:schemeClr val="tx1"/>
                </a:solidFill>
                <a:effectLst/>
                <a:latin typeface="Roboto" panose="02000000000000000000" pitchFamily="2" charset="0"/>
              </a:rPr>
              <a:t>Some of the images generated have a pinkish tint to it which makes the images look weird.</a:t>
            </a:r>
          </a:p>
          <a:p>
            <a:pPr algn="l">
              <a:buFont typeface="Arial" panose="020B0604020202020204" pitchFamily="34" charset="0"/>
              <a:buChar char="•"/>
            </a:pPr>
            <a:r>
              <a:rPr lang="en-US" sz="1400" b="0" i="0" dirty="0">
                <a:solidFill>
                  <a:schemeClr val="tx1"/>
                </a:solidFill>
                <a:effectLst/>
                <a:latin typeface="Roboto" panose="02000000000000000000" pitchFamily="2" charset="0"/>
              </a:rPr>
              <a:t>Most of the cifar10 images </a:t>
            </a:r>
            <a:r>
              <a:rPr lang="en-US" sz="1400" b="0" i="0" dirty="0" err="1">
                <a:solidFill>
                  <a:schemeClr val="tx1"/>
                </a:solidFill>
                <a:effectLst/>
                <a:latin typeface="Roboto" panose="02000000000000000000" pitchFamily="2" charset="0"/>
              </a:rPr>
              <a:t>dont</a:t>
            </a:r>
            <a:r>
              <a:rPr lang="en-US" sz="1400" b="0" i="0" dirty="0">
                <a:solidFill>
                  <a:schemeClr val="tx1"/>
                </a:solidFill>
                <a:effectLst/>
                <a:latin typeface="Roboto" panose="02000000000000000000" pitchFamily="2" charset="0"/>
              </a:rPr>
              <a:t> have that color</a:t>
            </a:r>
          </a:p>
        </p:txBody>
      </p:sp>
      <p:pic>
        <p:nvPicPr>
          <p:cNvPr id="4098" name="Picture 2">
            <a:extLst>
              <a:ext uri="{FF2B5EF4-FFF2-40B4-BE49-F238E27FC236}">
                <a16:creationId xmlns:a16="http://schemas.microsoft.com/office/drawing/2014/main" id="{C6478DD4-634B-6756-031C-5C9646582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097" y="2725443"/>
            <a:ext cx="33861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F96BDF7-A6A3-8091-2D89-0D0D2970D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773" y="324025"/>
            <a:ext cx="3596628" cy="2095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9DA4A9-C3F2-1BEA-F269-2F467E86B9C3}"/>
              </a:ext>
            </a:extLst>
          </p:cNvPr>
          <p:cNvPicPr>
            <a:picLocks noChangeAspect="1"/>
          </p:cNvPicPr>
          <p:nvPr/>
        </p:nvPicPr>
        <p:blipFill>
          <a:blip r:embed="rId5"/>
          <a:stretch>
            <a:fillRect/>
          </a:stretch>
        </p:blipFill>
        <p:spPr>
          <a:xfrm>
            <a:off x="4241411" y="3436686"/>
            <a:ext cx="993065" cy="985869"/>
          </a:xfrm>
          <a:prstGeom prst="rect">
            <a:avLst/>
          </a:prstGeom>
        </p:spPr>
      </p:pic>
      <p:sp>
        <p:nvSpPr>
          <p:cNvPr id="2" name="TextBox 1">
            <a:extLst>
              <a:ext uri="{FF2B5EF4-FFF2-40B4-BE49-F238E27FC236}">
                <a16:creationId xmlns:a16="http://schemas.microsoft.com/office/drawing/2014/main" id="{0AB77E8F-0E2D-5C6F-6A1B-7135CB2C3FAA}"/>
              </a:ext>
            </a:extLst>
          </p:cNvPr>
          <p:cNvSpPr txBox="1"/>
          <p:nvPr/>
        </p:nvSpPr>
        <p:spPr>
          <a:xfrm>
            <a:off x="4200589" y="4479629"/>
            <a:ext cx="1413803" cy="307777"/>
          </a:xfrm>
          <a:prstGeom prst="rect">
            <a:avLst/>
          </a:prstGeom>
          <a:noFill/>
        </p:spPr>
        <p:txBody>
          <a:bodyPr wrap="square" rtlCol="0">
            <a:spAutoFit/>
          </a:bodyPr>
          <a:lstStyle/>
          <a:p>
            <a:r>
              <a:rPr lang="en-US" dirty="0"/>
              <a:t>Pinkish tint</a:t>
            </a:r>
            <a:endParaRPr lang="en-SG" dirty="0"/>
          </a:p>
        </p:txBody>
      </p:sp>
    </p:spTree>
    <p:extLst>
      <p:ext uri="{BB962C8B-B14F-4D97-AF65-F5344CB8AC3E}">
        <p14:creationId xmlns:p14="http://schemas.microsoft.com/office/powerpoint/2010/main" val="139047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4834" y="-25620"/>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Hinge GAN – RLC </a:t>
            </a:r>
            <a:r>
              <a:rPr lang="en-US" dirty="0" err="1"/>
              <a:t>Regularisation</a:t>
            </a:r>
            <a:r>
              <a:rPr lang="en-US" dirty="0"/>
              <a:t> </a:t>
            </a:r>
            <a:endParaRPr dirty="0"/>
          </a:p>
        </p:txBody>
      </p:sp>
      <p:sp>
        <p:nvSpPr>
          <p:cNvPr id="5" name="Rectangle 3">
            <a:extLst>
              <a:ext uri="{FF2B5EF4-FFF2-40B4-BE49-F238E27FC236}">
                <a16:creationId xmlns:a16="http://schemas.microsoft.com/office/drawing/2014/main" id="{53236EBC-4410-F9E3-AB25-66EB22E2B7D7}"/>
              </a:ext>
            </a:extLst>
          </p:cNvPr>
          <p:cNvSpPr>
            <a:spLocks noChangeArrowheads="1"/>
          </p:cNvSpPr>
          <p:nvPr/>
        </p:nvSpPr>
        <p:spPr bwMode="auto">
          <a:xfrm>
            <a:off x="252858" y="239304"/>
            <a:ext cx="4514148"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RLC </a:t>
            </a:r>
            <a:r>
              <a:rPr kumimoji="0" lang="en-US" altLang="en-US" sz="1200" b="1" i="0" u="none" strike="noStrike" cap="none" normalizeH="0" baseline="0" dirty="0" err="1">
                <a:ln>
                  <a:noFill/>
                </a:ln>
                <a:solidFill>
                  <a:schemeClr val="tx1"/>
                </a:solidFill>
                <a:effectLst/>
                <a:latin typeface="Arial" panose="020B0604020202020204" pitchFamily="34" charset="0"/>
              </a:rPr>
              <a:t>regularisation</a:t>
            </a:r>
            <a:r>
              <a:rPr kumimoji="0" lang="en-US" altLang="en-US" sz="1200" b="1" i="0" u="none" strike="noStrike" cap="none" normalizeH="0" baseline="0" dirty="0">
                <a:ln>
                  <a:noFill/>
                </a:ln>
                <a:solidFill>
                  <a:schemeClr val="tx1"/>
                </a:solidFill>
                <a:effectLst/>
                <a:latin typeface="Arial" panose="020B0604020202020204" pitchFamily="34" charset="0"/>
              </a:rPr>
              <a:t> Regularizing Generative Adversarial Networks under Limited Data </a:t>
            </a:r>
            <a:r>
              <a:rPr kumimoji="0" lang="en-US" altLang="en-US" sz="1000" b="0" i="0" u="none" strike="noStrike" cap="none" normalizeH="0" baseline="0" dirty="0">
                <a:ln>
                  <a:noFill/>
                </a:ln>
                <a:solidFill>
                  <a:schemeClr val="tx1"/>
                </a:solidFill>
                <a:effectLst/>
                <a:latin typeface="Arial" panose="020B0604020202020204" pitchFamily="34" charset="0"/>
                <a:hlinkClick r:id="rId3"/>
              </a:rPr>
              <a:t>https://arxiv.org/pdf/2104.03310.pdf</a:t>
            </a:r>
            <a:r>
              <a:rPr kumimoji="0" lang="en-US" altLang="en-US" sz="10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                                      </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err="1">
                <a:ln>
                  <a:noFill/>
                </a:ln>
                <a:solidFill>
                  <a:schemeClr val="tx1"/>
                </a:solidFill>
                <a:effectLst/>
                <a:latin typeface="Arial" panose="020B0604020202020204" pitchFamily="34" charset="0"/>
              </a:rPr>
              <a:t>Cifar</a:t>
            </a:r>
            <a:r>
              <a:rPr kumimoji="0" lang="en-US" altLang="en-US" sz="1000" b="0" i="0" u="none" strike="noStrike" cap="none" normalizeH="0" baseline="0" dirty="0">
                <a:ln>
                  <a:noFill/>
                </a:ln>
                <a:solidFill>
                  <a:schemeClr val="tx1"/>
                </a:solidFill>
                <a:effectLst/>
                <a:latin typeface="Arial" panose="020B0604020202020204" pitchFamily="34" charset="0"/>
              </a:rPr>
              <a:t> 10 is a smaller dataset, which means the discriminator more prone to overfitting,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RLC regularization term is added to the discriminator loss to regularize the discriminator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This is appropriate this regularization method is to regularizing the discriminator when there is limited data, and the paper authors propose thi</a:t>
            </a:r>
            <a:r>
              <a:rPr lang="en-US" altLang="en-US" sz="1000" dirty="0">
                <a:solidFill>
                  <a:schemeClr val="tx1"/>
                </a:solidFill>
                <a:latin typeface="Arial" panose="020B0604020202020204" pitchFamily="34" charset="0"/>
              </a:rPr>
              <a:t>s as alternative to data augmentation (very computationally expensive) , which is not  feasible in this case due to hardware and time constraints</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200" b="1" dirty="0">
                <a:solidFill>
                  <a:schemeClr val="tx1"/>
                </a:solidFill>
                <a:latin typeface="Arial" panose="020B0604020202020204" pitchFamily="34" charset="0"/>
              </a:rPr>
              <a:t>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    I realize that although the system is converging, but it is doing so very slowly, hence, I decrease the learning rate to 0.0002 /4 = 0.00005 after 80 epochs leading to decrease in discriminator loss and increase in generator loss and make them closer to convergence.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    The </a:t>
            </a:r>
            <a:r>
              <a:rPr kumimoji="0" lang="en-US" altLang="en-US" sz="1000" b="0" i="0" u="none" strike="noStrike" cap="none" normalizeH="0" baseline="0" dirty="0" err="1">
                <a:ln>
                  <a:noFill/>
                </a:ln>
                <a:solidFill>
                  <a:schemeClr val="tx1"/>
                </a:solidFill>
                <a:effectLst/>
                <a:latin typeface="Arial" panose="020B0604020202020204" pitchFamily="34" charset="0"/>
              </a:rPr>
              <a:t>rlc</a:t>
            </a:r>
            <a:r>
              <a:rPr kumimoji="0" lang="en-US" altLang="en-US" sz="1000" b="0" i="0" u="none" strike="noStrike" cap="none" normalizeH="0" baseline="0" dirty="0">
                <a:ln>
                  <a:noFill/>
                </a:ln>
                <a:solidFill>
                  <a:schemeClr val="tx1"/>
                </a:solidFill>
                <a:effectLst/>
                <a:latin typeface="Arial" panose="020B0604020202020204" pitchFamily="34" charset="0"/>
              </a:rPr>
              <a:t> regularization achieved a slight improvement in performance with FID of 18.74, kid 0.02</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    The pinkish tint seemed to be removed with the addition of the RLC regularization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    From images generated during training above, the dogs, vehicles and horses and birds look quite realistic</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000" dirty="0">
                <a:solidFill>
                  <a:schemeClr val="tx1"/>
                </a:solidFill>
                <a:latin typeface="Arial" panose="020B0604020202020204" pitchFamily="34" charset="0"/>
              </a:rPr>
              <a:t>Images are generally diverse showing no mode </a:t>
            </a:r>
            <a:r>
              <a:rPr lang="en-US" altLang="en-US" sz="1000" dirty="0" err="1">
                <a:solidFill>
                  <a:schemeClr val="tx1"/>
                </a:solidFill>
                <a:latin typeface="Arial" panose="020B0604020202020204" pitchFamily="34" charset="0"/>
              </a:rPr>
              <a:t>collaspe</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000" dirty="0">
                <a:solidFill>
                  <a:schemeClr val="tx1"/>
                </a:solidFill>
                <a:latin typeface="Arial" panose="020B0604020202020204" pitchFamily="34" charset="0"/>
              </a:rPr>
              <a:t> Final model as it has the best fid and image quality (from looking at generated images </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pic>
        <p:nvPicPr>
          <p:cNvPr id="5124" name="Picture 4">
            <a:extLst>
              <a:ext uri="{FF2B5EF4-FFF2-40B4-BE49-F238E27FC236}">
                <a16:creationId xmlns:a16="http://schemas.microsoft.com/office/drawing/2014/main" id="{A2678B0A-6831-5329-338B-02B607942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0775" y="-639763"/>
            <a:ext cx="5019675" cy="476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2CF3316-EED5-A083-865B-BD5ED3F7115D}"/>
              </a:ext>
            </a:extLst>
          </p:cNvPr>
          <p:cNvPicPr>
            <a:picLocks noChangeAspect="1"/>
          </p:cNvPicPr>
          <p:nvPr/>
        </p:nvPicPr>
        <p:blipFill>
          <a:blip r:embed="rId4"/>
          <a:stretch>
            <a:fillRect/>
          </a:stretch>
        </p:blipFill>
        <p:spPr>
          <a:xfrm>
            <a:off x="4533815" y="449816"/>
            <a:ext cx="4514149" cy="428287"/>
          </a:xfrm>
          <a:prstGeom prst="rect">
            <a:avLst/>
          </a:prstGeom>
        </p:spPr>
      </p:pic>
      <p:pic>
        <p:nvPicPr>
          <p:cNvPr id="9" name="Picture 8" descr="A collage of animals&#10;&#10;Description automatically generated with low confidence">
            <a:extLst>
              <a:ext uri="{FF2B5EF4-FFF2-40B4-BE49-F238E27FC236}">
                <a16:creationId xmlns:a16="http://schemas.microsoft.com/office/drawing/2014/main" id="{685190D8-676D-5BF1-53D9-3C2CC4014E9A}"/>
              </a:ext>
            </a:extLst>
          </p:cNvPr>
          <p:cNvPicPr>
            <a:picLocks noChangeAspect="1"/>
          </p:cNvPicPr>
          <p:nvPr/>
        </p:nvPicPr>
        <p:blipFill>
          <a:blip r:embed="rId5"/>
          <a:stretch>
            <a:fillRect/>
          </a:stretch>
        </p:blipFill>
        <p:spPr>
          <a:xfrm>
            <a:off x="5428127" y="3274423"/>
            <a:ext cx="3562408" cy="1761393"/>
          </a:xfrm>
          <a:prstGeom prst="rect">
            <a:avLst/>
          </a:prstGeom>
        </p:spPr>
      </p:pic>
      <p:pic>
        <p:nvPicPr>
          <p:cNvPr id="11" name="Picture 10" descr="Graphical user interface&#10;&#10;Description automatically generated with low confidence">
            <a:extLst>
              <a:ext uri="{FF2B5EF4-FFF2-40B4-BE49-F238E27FC236}">
                <a16:creationId xmlns:a16="http://schemas.microsoft.com/office/drawing/2014/main" id="{CB1727DD-71B5-64F7-480C-C633A59C6C95}"/>
              </a:ext>
            </a:extLst>
          </p:cNvPr>
          <p:cNvPicPr>
            <a:picLocks noChangeAspect="1"/>
          </p:cNvPicPr>
          <p:nvPr/>
        </p:nvPicPr>
        <p:blipFill>
          <a:blip r:embed="rId6"/>
          <a:stretch>
            <a:fillRect/>
          </a:stretch>
        </p:blipFill>
        <p:spPr>
          <a:xfrm>
            <a:off x="5264911" y="1056621"/>
            <a:ext cx="3426984" cy="1984043"/>
          </a:xfrm>
          <a:prstGeom prst="rect">
            <a:avLst/>
          </a:prstGeom>
        </p:spPr>
      </p:pic>
    </p:spTree>
    <p:extLst>
      <p:ext uri="{BB962C8B-B14F-4D97-AF65-F5344CB8AC3E}">
        <p14:creationId xmlns:p14="http://schemas.microsoft.com/office/powerpoint/2010/main" val="1554724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0" y="-79667"/>
            <a:ext cx="906849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100 image per class, Vehicles (Plane, Car)</a:t>
            </a:r>
            <a:endParaRPr dirty="0"/>
          </a:p>
        </p:txBody>
      </p:sp>
      <p:pic>
        <p:nvPicPr>
          <p:cNvPr id="10" name="Picture 9" descr="A picture containing keyboard&#10;&#10;Description automatically generated">
            <a:extLst>
              <a:ext uri="{FF2B5EF4-FFF2-40B4-BE49-F238E27FC236}">
                <a16:creationId xmlns:a16="http://schemas.microsoft.com/office/drawing/2014/main" id="{7AB535AF-DE53-51EF-DDA2-E0D9B48B288F}"/>
              </a:ext>
            </a:extLst>
          </p:cNvPr>
          <p:cNvPicPr>
            <a:picLocks noChangeAspect="1"/>
          </p:cNvPicPr>
          <p:nvPr/>
        </p:nvPicPr>
        <p:blipFill>
          <a:blip r:embed="rId3"/>
          <a:stretch>
            <a:fillRect/>
          </a:stretch>
        </p:blipFill>
        <p:spPr>
          <a:xfrm>
            <a:off x="513773" y="708155"/>
            <a:ext cx="3668083" cy="3727190"/>
          </a:xfrm>
          <a:prstGeom prst="rect">
            <a:avLst/>
          </a:prstGeom>
        </p:spPr>
      </p:pic>
      <p:pic>
        <p:nvPicPr>
          <p:cNvPr id="12" name="Picture 11" descr="A screen shot of a game&#10;&#10;Description automatically generated with low confidence">
            <a:extLst>
              <a:ext uri="{FF2B5EF4-FFF2-40B4-BE49-F238E27FC236}">
                <a16:creationId xmlns:a16="http://schemas.microsoft.com/office/drawing/2014/main" id="{48B9C2E3-7A5B-96D8-885B-7348BF3FC5D0}"/>
              </a:ext>
            </a:extLst>
          </p:cNvPr>
          <p:cNvPicPr>
            <a:picLocks noChangeAspect="1"/>
          </p:cNvPicPr>
          <p:nvPr/>
        </p:nvPicPr>
        <p:blipFill>
          <a:blip r:embed="rId4"/>
          <a:stretch>
            <a:fillRect/>
          </a:stretch>
        </p:blipFill>
        <p:spPr>
          <a:xfrm>
            <a:off x="4534248" y="708155"/>
            <a:ext cx="3863155" cy="3925406"/>
          </a:xfrm>
          <a:prstGeom prst="rect">
            <a:avLst/>
          </a:prstGeom>
        </p:spPr>
      </p:pic>
    </p:spTree>
    <p:extLst>
      <p:ext uri="{BB962C8B-B14F-4D97-AF65-F5344CB8AC3E}">
        <p14:creationId xmlns:p14="http://schemas.microsoft.com/office/powerpoint/2010/main" val="1317833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0" y="-79667"/>
            <a:ext cx="906849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100 image per class, Vehicles  (Ship, Truck)</a:t>
            </a:r>
            <a:endParaRPr dirty="0"/>
          </a:p>
        </p:txBody>
      </p:sp>
      <p:pic>
        <p:nvPicPr>
          <p:cNvPr id="14" name="Picture 13" descr="A screenshot of a video game&#10;&#10;Description automatically generated">
            <a:extLst>
              <a:ext uri="{FF2B5EF4-FFF2-40B4-BE49-F238E27FC236}">
                <a16:creationId xmlns:a16="http://schemas.microsoft.com/office/drawing/2014/main" id="{EA7CBFF6-04CA-E74D-11D8-E99F57292F93}"/>
              </a:ext>
            </a:extLst>
          </p:cNvPr>
          <p:cNvPicPr>
            <a:picLocks noChangeAspect="1"/>
          </p:cNvPicPr>
          <p:nvPr/>
        </p:nvPicPr>
        <p:blipFill>
          <a:blip r:embed="rId3"/>
          <a:stretch>
            <a:fillRect/>
          </a:stretch>
        </p:blipFill>
        <p:spPr>
          <a:xfrm>
            <a:off x="75503" y="493033"/>
            <a:ext cx="3869945" cy="393230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CC72BE9B-79B6-5CA4-E6AA-18F35E140D5E}"/>
              </a:ext>
            </a:extLst>
          </p:cNvPr>
          <p:cNvPicPr>
            <a:picLocks noChangeAspect="1"/>
          </p:cNvPicPr>
          <p:nvPr/>
        </p:nvPicPr>
        <p:blipFill>
          <a:blip r:embed="rId4"/>
          <a:stretch>
            <a:fillRect/>
          </a:stretch>
        </p:blipFill>
        <p:spPr>
          <a:xfrm>
            <a:off x="4506896" y="539444"/>
            <a:ext cx="4000152" cy="4064611"/>
          </a:xfrm>
          <a:prstGeom prst="rect">
            <a:avLst/>
          </a:prstGeom>
        </p:spPr>
      </p:pic>
      <p:sp>
        <p:nvSpPr>
          <p:cNvPr id="6" name="TextBox 5">
            <a:extLst>
              <a:ext uri="{FF2B5EF4-FFF2-40B4-BE49-F238E27FC236}">
                <a16:creationId xmlns:a16="http://schemas.microsoft.com/office/drawing/2014/main" id="{BBF7FA4F-E6E1-6E5A-780B-A368C9A39CAD}"/>
              </a:ext>
            </a:extLst>
          </p:cNvPr>
          <p:cNvSpPr txBox="1"/>
          <p:nvPr/>
        </p:nvSpPr>
        <p:spPr>
          <a:xfrm>
            <a:off x="0" y="4604055"/>
            <a:ext cx="5401056" cy="307777"/>
          </a:xfrm>
          <a:prstGeom prst="rect">
            <a:avLst/>
          </a:prstGeom>
          <a:noFill/>
        </p:spPr>
        <p:txBody>
          <a:bodyPr wrap="square" rtlCol="0">
            <a:spAutoFit/>
          </a:bodyPr>
          <a:lstStyle/>
          <a:p>
            <a:pPr marL="285750" indent="-285750">
              <a:buFont typeface="Arial" panose="020B0604020202020204" pitchFamily="34" charset="0"/>
              <a:buChar char="•"/>
            </a:pPr>
            <a:r>
              <a:rPr lang="en-US" dirty="0"/>
              <a:t>Generally looks realistic for vehicles especially ship</a:t>
            </a:r>
          </a:p>
        </p:txBody>
      </p:sp>
    </p:spTree>
    <p:extLst>
      <p:ext uri="{BB962C8B-B14F-4D97-AF65-F5344CB8AC3E}">
        <p14:creationId xmlns:p14="http://schemas.microsoft.com/office/powerpoint/2010/main" val="194321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0" y="-79667"/>
            <a:ext cx="906849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100 image per class, (Bird, horse)</a:t>
            </a:r>
            <a:endParaRPr dirty="0"/>
          </a:p>
        </p:txBody>
      </p:sp>
      <p:sp>
        <p:nvSpPr>
          <p:cNvPr id="6" name="TextBox 5">
            <a:extLst>
              <a:ext uri="{FF2B5EF4-FFF2-40B4-BE49-F238E27FC236}">
                <a16:creationId xmlns:a16="http://schemas.microsoft.com/office/drawing/2014/main" id="{BBF7FA4F-E6E1-6E5A-780B-A368C9A39CAD}"/>
              </a:ext>
            </a:extLst>
          </p:cNvPr>
          <p:cNvSpPr txBox="1"/>
          <p:nvPr/>
        </p:nvSpPr>
        <p:spPr>
          <a:xfrm>
            <a:off x="0" y="4604055"/>
            <a:ext cx="5401056" cy="307777"/>
          </a:xfrm>
          <a:prstGeom prst="rect">
            <a:avLst/>
          </a:prstGeom>
          <a:noFill/>
        </p:spPr>
        <p:txBody>
          <a:bodyPr wrap="square" rtlCol="0">
            <a:spAutoFit/>
          </a:bodyPr>
          <a:lstStyle/>
          <a:p>
            <a:pPr marL="285750" indent="-285750">
              <a:buFont typeface="Arial" panose="020B0604020202020204" pitchFamily="34" charset="0"/>
              <a:buChar char="•"/>
            </a:pPr>
            <a:r>
              <a:rPr lang="en-US" dirty="0"/>
              <a:t>Images also look realistic for bird and horse</a:t>
            </a:r>
          </a:p>
        </p:txBody>
      </p:sp>
      <p:pic>
        <p:nvPicPr>
          <p:cNvPr id="3" name="Picture 2" descr="A picture containing text&#10;&#10;Description automatically generated">
            <a:extLst>
              <a:ext uri="{FF2B5EF4-FFF2-40B4-BE49-F238E27FC236}">
                <a16:creationId xmlns:a16="http://schemas.microsoft.com/office/drawing/2014/main" id="{035AF10D-6537-377B-FD4C-BC4670D4C5AE}"/>
              </a:ext>
            </a:extLst>
          </p:cNvPr>
          <p:cNvPicPr>
            <a:picLocks noChangeAspect="1"/>
          </p:cNvPicPr>
          <p:nvPr/>
        </p:nvPicPr>
        <p:blipFill>
          <a:blip r:embed="rId3"/>
          <a:stretch>
            <a:fillRect/>
          </a:stretch>
        </p:blipFill>
        <p:spPr>
          <a:xfrm>
            <a:off x="182880" y="447116"/>
            <a:ext cx="4047744" cy="4112968"/>
          </a:xfrm>
          <a:prstGeom prst="rect">
            <a:avLst/>
          </a:prstGeom>
        </p:spPr>
      </p:pic>
      <p:pic>
        <p:nvPicPr>
          <p:cNvPr id="7" name="Picture 6" descr="A collage of a video game&#10;&#10;Description automatically generated with low confidence">
            <a:extLst>
              <a:ext uri="{FF2B5EF4-FFF2-40B4-BE49-F238E27FC236}">
                <a16:creationId xmlns:a16="http://schemas.microsoft.com/office/drawing/2014/main" id="{23B3B7AA-A7C1-8259-1197-9CAA6E9CBA16}"/>
              </a:ext>
            </a:extLst>
          </p:cNvPr>
          <p:cNvPicPr>
            <a:picLocks noChangeAspect="1"/>
          </p:cNvPicPr>
          <p:nvPr/>
        </p:nvPicPr>
        <p:blipFill>
          <a:blip r:embed="rId4"/>
          <a:stretch>
            <a:fillRect/>
          </a:stretch>
        </p:blipFill>
        <p:spPr>
          <a:xfrm>
            <a:off x="4413504" y="447116"/>
            <a:ext cx="4047744" cy="4112968"/>
          </a:xfrm>
          <a:prstGeom prst="rect">
            <a:avLst/>
          </a:prstGeom>
        </p:spPr>
      </p:pic>
    </p:spTree>
    <p:extLst>
      <p:ext uri="{BB962C8B-B14F-4D97-AF65-F5344CB8AC3E}">
        <p14:creationId xmlns:p14="http://schemas.microsoft.com/office/powerpoint/2010/main" val="35903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0" y="-79667"/>
            <a:ext cx="906849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100 image per class, (Deer, Dog)</a:t>
            </a:r>
            <a:endParaRPr dirty="0"/>
          </a:p>
        </p:txBody>
      </p:sp>
      <p:sp>
        <p:nvSpPr>
          <p:cNvPr id="6" name="TextBox 5">
            <a:extLst>
              <a:ext uri="{FF2B5EF4-FFF2-40B4-BE49-F238E27FC236}">
                <a16:creationId xmlns:a16="http://schemas.microsoft.com/office/drawing/2014/main" id="{BBF7FA4F-E6E1-6E5A-780B-A368C9A39CAD}"/>
              </a:ext>
            </a:extLst>
          </p:cNvPr>
          <p:cNvSpPr txBox="1"/>
          <p:nvPr/>
        </p:nvSpPr>
        <p:spPr>
          <a:xfrm>
            <a:off x="0" y="4604055"/>
            <a:ext cx="5401056" cy="307777"/>
          </a:xfrm>
          <a:prstGeom prst="rect">
            <a:avLst/>
          </a:prstGeom>
          <a:noFill/>
        </p:spPr>
        <p:txBody>
          <a:bodyPr wrap="square" rtlCol="0">
            <a:spAutoFit/>
          </a:bodyPr>
          <a:lstStyle/>
          <a:p>
            <a:pPr marL="285750" indent="-285750">
              <a:buFont typeface="Arial" panose="020B0604020202020204" pitchFamily="34" charset="0"/>
              <a:buChar char="•"/>
            </a:pPr>
            <a:r>
              <a:rPr lang="en-US" dirty="0"/>
              <a:t>Images also look realistic for Deer and Dog</a:t>
            </a:r>
          </a:p>
        </p:txBody>
      </p:sp>
      <p:pic>
        <p:nvPicPr>
          <p:cNvPr id="4" name="Picture 3" descr="A screenshot of a game&#10;&#10;Description automatically generated with low confidence">
            <a:extLst>
              <a:ext uri="{FF2B5EF4-FFF2-40B4-BE49-F238E27FC236}">
                <a16:creationId xmlns:a16="http://schemas.microsoft.com/office/drawing/2014/main" id="{CD9F36FC-1D50-9912-6E6B-373524DBBA3F}"/>
              </a:ext>
            </a:extLst>
          </p:cNvPr>
          <p:cNvPicPr>
            <a:picLocks noChangeAspect="1"/>
          </p:cNvPicPr>
          <p:nvPr/>
        </p:nvPicPr>
        <p:blipFill>
          <a:blip r:embed="rId3"/>
          <a:stretch>
            <a:fillRect/>
          </a:stretch>
        </p:blipFill>
        <p:spPr>
          <a:xfrm>
            <a:off x="75503" y="390144"/>
            <a:ext cx="3887564" cy="3950208"/>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0492C245-18F3-E016-8D41-1FE24C82BC8B}"/>
              </a:ext>
            </a:extLst>
          </p:cNvPr>
          <p:cNvPicPr>
            <a:picLocks noChangeAspect="1"/>
          </p:cNvPicPr>
          <p:nvPr/>
        </p:nvPicPr>
        <p:blipFill>
          <a:blip r:embed="rId4"/>
          <a:stretch>
            <a:fillRect/>
          </a:stretch>
        </p:blipFill>
        <p:spPr>
          <a:xfrm>
            <a:off x="4255359" y="390143"/>
            <a:ext cx="3887564" cy="3950207"/>
          </a:xfrm>
          <a:prstGeom prst="rect">
            <a:avLst/>
          </a:prstGeom>
        </p:spPr>
      </p:pic>
    </p:spTree>
    <p:extLst>
      <p:ext uri="{BB962C8B-B14F-4D97-AF65-F5344CB8AC3E}">
        <p14:creationId xmlns:p14="http://schemas.microsoft.com/office/powerpoint/2010/main" val="1068078909"/>
      </p:ext>
    </p:extLst>
  </p:cSld>
  <p:clrMapOvr>
    <a:masterClrMapping/>
  </p:clrMapOvr>
  <mc:AlternateContent xmlns:mc="http://schemas.openxmlformats.org/markup-compatibility/2006" xmlns:p14="http://schemas.microsoft.com/office/powerpoint/2010/main">
    <mc:Choice Requires="p14">
      <p:transition spd="slow" p14:dur="2000" advTm="3161"/>
    </mc:Choice>
    <mc:Fallback xmlns="">
      <p:transition spd="slow" advTm="316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0" y="-79667"/>
            <a:ext cx="906849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100 image per class, (Frog, Cat)</a:t>
            </a:r>
            <a:endParaRPr dirty="0"/>
          </a:p>
        </p:txBody>
      </p:sp>
      <p:sp>
        <p:nvSpPr>
          <p:cNvPr id="6" name="TextBox 5">
            <a:extLst>
              <a:ext uri="{FF2B5EF4-FFF2-40B4-BE49-F238E27FC236}">
                <a16:creationId xmlns:a16="http://schemas.microsoft.com/office/drawing/2014/main" id="{BBF7FA4F-E6E1-6E5A-780B-A368C9A39CAD}"/>
              </a:ext>
            </a:extLst>
          </p:cNvPr>
          <p:cNvSpPr txBox="1"/>
          <p:nvPr/>
        </p:nvSpPr>
        <p:spPr>
          <a:xfrm>
            <a:off x="0" y="4604055"/>
            <a:ext cx="8419514" cy="523220"/>
          </a:xfrm>
          <a:prstGeom prst="rect">
            <a:avLst/>
          </a:prstGeom>
          <a:noFill/>
        </p:spPr>
        <p:txBody>
          <a:bodyPr wrap="square" rtlCol="0">
            <a:spAutoFit/>
          </a:bodyPr>
          <a:lstStyle/>
          <a:p>
            <a:pPr marL="285750" indent="-285750">
              <a:buFont typeface="Arial" panose="020B0604020202020204" pitchFamily="34" charset="0"/>
              <a:buChar char="•"/>
            </a:pPr>
            <a:r>
              <a:rPr lang="en-US" dirty="0"/>
              <a:t>Some features of frog and cat look weird, most likely due to variety of frog and cat images that look too different in cifar10, as discovered above </a:t>
            </a:r>
          </a:p>
        </p:txBody>
      </p:sp>
      <p:pic>
        <p:nvPicPr>
          <p:cNvPr id="3" name="Picture 2" descr="A picture containing text&#10;&#10;Description automatically generated">
            <a:extLst>
              <a:ext uri="{FF2B5EF4-FFF2-40B4-BE49-F238E27FC236}">
                <a16:creationId xmlns:a16="http://schemas.microsoft.com/office/drawing/2014/main" id="{1391D9E3-51ED-F97A-DDCE-0BEE66206323}"/>
              </a:ext>
            </a:extLst>
          </p:cNvPr>
          <p:cNvPicPr>
            <a:picLocks noChangeAspect="1"/>
          </p:cNvPicPr>
          <p:nvPr/>
        </p:nvPicPr>
        <p:blipFill>
          <a:blip r:embed="rId3"/>
          <a:stretch>
            <a:fillRect/>
          </a:stretch>
        </p:blipFill>
        <p:spPr>
          <a:xfrm>
            <a:off x="194374" y="493033"/>
            <a:ext cx="3694874" cy="3754412"/>
          </a:xfrm>
          <a:prstGeom prst="rect">
            <a:avLst/>
          </a:prstGeom>
        </p:spPr>
      </p:pic>
      <p:pic>
        <p:nvPicPr>
          <p:cNvPr id="7" name="Picture 6" descr="A collage of pictures&#10;&#10;Description automatically generated with medium confidence">
            <a:extLst>
              <a:ext uri="{FF2B5EF4-FFF2-40B4-BE49-F238E27FC236}">
                <a16:creationId xmlns:a16="http://schemas.microsoft.com/office/drawing/2014/main" id="{229F5D8D-6086-26B6-D134-6BFD143DABE0}"/>
              </a:ext>
            </a:extLst>
          </p:cNvPr>
          <p:cNvPicPr>
            <a:picLocks noChangeAspect="1"/>
          </p:cNvPicPr>
          <p:nvPr/>
        </p:nvPicPr>
        <p:blipFill>
          <a:blip r:embed="rId4"/>
          <a:stretch>
            <a:fillRect/>
          </a:stretch>
        </p:blipFill>
        <p:spPr>
          <a:xfrm>
            <a:off x="4534248" y="493033"/>
            <a:ext cx="3725782" cy="3785819"/>
          </a:xfrm>
          <a:prstGeom prst="rect">
            <a:avLst/>
          </a:prstGeom>
        </p:spPr>
      </p:pic>
    </p:spTree>
    <p:extLst>
      <p:ext uri="{BB962C8B-B14F-4D97-AF65-F5344CB8AC3E}">
        <p14:creationId xmlns:p14="http://schemas.microsoft.com/office/powerpoint/2010/main" val="332424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40218"/>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CIFAR10 Dataset Info, Looking at the images</a:t>
            </a:r>
            <a:endParaRPr dirty="0"/>
          </a:p>
        </p:txBody>
      </p:sp>
      <p:sp>
        <p:nvSpPr>
          <p:cNvPr id="192" name="Google Shape;192;p31"/>
          <p:cNvSpPr txBox="1">
            <a:spLocks noGrp="1"/>
          </p:cNvSpPr>
          <p:nvPr>
            <p:ph type="body" idx="1"/>
          </p:nvPr>
        </p:nvSpPr>
        <p:spPr>
          <a:xfrm>
            <a:off x="0" y="804672"/>
            <a:ext cx="4241548" cy="1508821"/>
          </a:xfrm>
          <a:prstGeom prst="rect">
            <a:avLst/>
          </a:prstGeom>
        </p:spPr>
        <p:txBody>
          <a:bodyPr spcFirstLastPara="1" wrap="square" lIns="91425" tIns="91425" rIns="91425" bIns="91425" anchor="t" anchorCtr="0">
            <a:noAutofit/>
          </a:bodyPr>
          <a:lstStyle/>
          <a:p>
            <a:r>
              <a:rPr lang="en-US" sz="1600" b="0" dirty="0">
                <a:solidFill>
                  <a:schemeClr val="tx1"/>
                </a:solidFill>
                <a:effectLst/>
                <a:latin typeface="Consolas" panose="020B0609020204030204" pitchFamily="49" charset="0"/>
              </a:rPr>
              <a:t>This is a dataset of 50000 training images and 10,000 test images </a:t>
            </a:r>
          </a:p>
          <a:p>
            <a:r>
              <a:rPr lang="en-US" sz="1600" b="0" dirty="0">
                <a:solidFill>
                  <a:schemeClr val="tx1"/>
                </a:solidFill>
                <a:effectLst/>
                <a:latin typeface="Consolas" panose="020B0609020204030204" pitchFamily="49" charset="0"/>
              </a:rPr>
              <a:t>Each image is 32x32x3 (</a:t>
            </a:r>
            <a:r>
              <a:rPr lang="en-US" sz="1600" b="0" dirty="0" err="1">
                <a:solidFill>
                  <a:schemeClr val="tx1"/>
                </a:solidFill>
                <a:effectLst/>
                <a:latin typeface="Consolas" panose="020B0609020204030204" pitchFamily="49" charset="0"/>
              </a:rPr>
              <a:t>LxWxH</a:t>
            </a:r>
            <a:r>
              <a:rPr lang="en-US" sz="1600" b="0" dirty="0">
                <a:solidFill>
                  <a:schemeClr val="tx1"/>
                </a:solidFill>
                <a:effectLst/>
                <a:latin typeface="Consolas" panose="020B0609020204030204" pitchFamily="49" charset="0"/>
              </a:rPr>
              <a:t>)</a:t>
            </a:r>
          </a:p>
          <a:p>
            <a:r>
              <a:rPr lang="en-US" sz="1600" dirty="0">
                <a:solidFill>
                  <a:schemeClr val="tx1"/>
                </a:solidFill>
                <a:latin typeface="Consolas" panose="020B0609020204030204" pitchFamily="49" charset="0"/>
              </a:rPr>
              <a:t>contains 10 classes </a:t>
            </a:r>
          </a:p>
          <a:p>
            <a:pPr marL="139700" indent="0">
              <a:buNone/>
            </a:pPr>
            <a:endParaRPr lang="en-US" sz="1600" dirty="0">
              <a:solidFill>
                <a:schemeClr val="tx1"/>
              </a:solidFill>
              <a:latin typeface="Consolas" panose="020B0609020204030204" pitchFamily="49" charset="0"/>
            </a:endParaRPr>
          </a:p>
          <a:p>
            <a:r>
              <a:rPr lang="en-US" sz="1600" dirty="0">
                <a:solidFill>
                  <a:schemeClr val="tx1"/>
                </a:solidFill>
                <a:latin typeface="Consolas" panose="020B0609020204030204" pitchFamily="49" charset="0"/>
              </a:rPr>
              <a:t> Generally animal images are more blurry , especially frogs and deer and horse</a:t>
            </a:r>
          </a:p>
          <a:p>
            <a:r>
              <a:rPr lang="en-US" sz="1600" dirty="0">
                <a:solidFill>
                  <a:schemeClr val="tx1"/>
                </a:solidFill>
                <a:latin typeface="Consolas" panose="020B0609020204030204" pitchFamily="49" charset="0"/>
              </a:rPr>
              <a:t>Vehicles are generally  clearer / less fuzzy</a:t>
            </a:r>
          </a:p>
          <a:p>
            <a:endParaRPr lang="en-US" sz="1600" dirty="0">
              <a:solidFill>
                <a:schemeClr val="tx1"/>
              </a:solidFill>
              <a:latin typeface="Consolas" panose="020B0609020204030204" pitchFamily="49" charset="0"/>
            </a:endParaRPr>
          </a:p>
          <a:p>
            <a:endParaRPr lang="en-US" sz="1600" dirty="0">
              <a:solidFill>
                <a:schemeClr val="tx1"/>
              </a:solidFill>
              <a:latin typeface="Consolas" panose="020B0609020204030204" pitchFamily="49" charset="0"/>
            </a:endParaRPr>
          </a:p>
          <a:p>
            <a:endParaRPr lang="en-US" sz="1600" dirty="0">
              <a:solidFill>
                <a:schemeClr val="tx1"/>
              </a:solidFill>
              <a:latin typeface="Consolas" panose="020B0609020204030204" pitchFamily="49" charset="0"/>
            </a:endParaRPr>
          </a:p>
          <a:p>
            <a:pPr marL="139700" indent="0">
              <a:buNone/>
            </a:pPr>
            <a:endParaRPr lang="en-US" sz="1600" dirty="0">
              <a:solidFill>
                <a:schemeClr val="tx1"/>
              </a:solidFill>
              <a:latin typeface="Consolas" panose="020B0609020204030204" pitchFamily="49" charset="0"/>
            </a:endParaRPr>
          </a:p>
          <a:p>
            <a:pPr marL="139700" indent="0">
              <a:buNone/>
            </a:pPr>
            <a:r>
              <a:rPr lang="en-US" sz="1600" dirty="0">
                <a:solidFill>
                  <a:schemeClr val="tx1"/>
                </a:solidFill>
                <a:latin typeface="Consolas" panose="020B0609020204030204" pitchFamily="49" charset="0"/>
              </a:rPr>
              <a:t> </a:t>
            </a:r>
          </a:p>
          <a:p>
            <a:endParaRPr lang="en-US" sz="1600" dirty="0">
              <a:solidFill>
                <a:schemeClr val="dk1"/>
              </a:solidFill>
            </a:endParaRPr>
          </a:p>
          <a:p>
            <a:pPr marL="381000" lvl="0" indent="-228600" algn="l" rtl="0">
              <a:spcBef>
                <a:spcPts val="1000"/>
              </a:spcBef>
              <a:spcAft>
                <a:spcPts val="0"/>
              </a:spcAft>
              <a:buSzPts val="1200"/>
              <a:buAutoNum type="arabicParenR"/>
            </a:pPr>
            <a:endParaRPr lang="en-US" sz="1600" dirty="0">
              <a:solidFill>
                <a:schemeClr val="dk1"/>
              </a:solidFill>
            </a:endParaRPr>
          </a:p>
        </p:txBody>
      </p:sp>
      <p:pic>
        <p:nvPicPr>
          <p:cNvPr id="3" name="Picture 2">
            <a:extLst>
              <a:ext uri="{FF2B5EF4-FFF2-40B4-BE49-F238E27FC236}">
                <a16:creationId xmlns:a16="http://schemas.microsoft.com/office/drawing/2014/main" id="{F353EEF8-164E-5789-AFCD-B3C1BAA197B2}"/>
              </a:ext>
            </a:extLst>
          </p:cNvPr>
          <p:cNvPicPr>
            <a:picLocks noChangeAspect="1"/>
          </p:cNvPicPr>
          <p:nvPr/>
        </p:nvPicPr>
        <p:blipFill>
          <a:blip r:embed="rId3"/>
          <a:stretch>
            <a:fillRect/>
          </a:stretch>
        </p:blipFill>
        <p:spPr>
          <a:xfrm>
            <a:off x="4668212" y="804672"/>
            <a:ext cx="3963940" cy="4011168"/>
          </a:xfrm>
          <a:prstGeom prst="rect">
            <a:avLst/>
          </a:prstGeom>
        </p:spPr>
      </p:pic>
    </p:spTree>
    <p:extLst>
      <p:ext uri="{BB962C8B-B14F-4D97-AF65-F5344CB8AC3E}">
        <p14:creationId xmlns:p14="http://schemas.microsoft.com/office/powerpoint/2010/main" val="1729978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Check for class imbalance – 10 classes</a:t>
            </a:r>
            <a:endParaRPr dirty="0"/>
          </a:p>
        </p:txBody>
      </p:sp>
      <p:sp>
        <p:nvSpPr>
          <p:cNvPr id="4" name="Text Placeholder 3">
            <a:extLst>
              <a:ext uri="{FF2B5EF4-FFF2-40B4-BE49-F238E27FC236}">
                <a16:creationId xmlns:a16="http://schemas.microsoft.com/office/drawing/2014/main" id="{777E3515-BCCA-3392-A3E6-4A1189B2DDDE}"/>
              </a:ext>
            </a:extLst>
          </p:cNvPr>
          <p:cNvSpPr>
            <a:spLocks noGrp="1"/>
          </p:cNvSpPr>
          <p:nvPr>
            <p:ph type="body" idx="1"/>
          </p:nvPr>
        </p:nvSpPr>
        <p:spPr>
          <a:xfrm>
            <a:off x="713225" y="1152475"/>
            <a:ext cx="3765149" cy="3416400"/>
          </a:xfrm>
        </p:spPr>
        <p:txBody>
          <a:bodyPr/>
          <a:lstStyle/>
          <a:p>
            <a:pPr marL="139700" indent="0">
              <a:buNone/>
            </a:pPr>
            <a:r>
              <a:rPr lang="en-US" sz="1600" b="0" dirty="0">
                <a:solidFill>
                  <a:schemeClr val="tx1"/>
                </a:solidFill>
                <a:effectLst/>
                <a:latin typeface="Consolas" panose="020B0609020204030204" pitchFamily="49" charset="0"/>
              </a:rPr>
              <a:t>The </a:t>
            </a:r>
            <a:r>
              <a:rPr lang="en-US" sz="1600" b="0" dirty="0" err="1">
                <a:solidFill>
                  <a:schemeClr val="tx1"/>
                </a:solidFill>
                <a:effectLst/>
                <a:latin typeface="Consolas" panose="020B0609020204030204" pitchFamily="49" charset="0"/>
              </a:rPr>
              <a:t>cifar</a:t>
            </a:r>
            <a:r>
              <a:rPr lang="en-US" sz="1600" b="0" dirty="0">
                <a:solidFill>
                  <a:schemeClr val="tx1"/>
                </a:solidFill>
                <a:effectLst/>
                <a:latin typeface="Consolas" panose="020B0609020204030204" pitchFamily="49" charset="0"/>
              </a:rPr>
              <a:t> 10 dataset has 5000 images per class which is sufficient for this task but we have to take note of the discriminator overfitting and not providing useful feedback as cifar10 is still considered a small dataset </a:t>
            </a:r>
            <a:br>
              <a:rPr lang="en-US" sz="1600" b="0" dirty="0">
                <a:solidFill>
                  <a:schemeClr val="tx1"/>
                </a:solidFill>
                <a:effectLst/>
                <a:latin typeface="Consolas" panose="020B0609020204030204" pitchFamily="49" charset="0"/>
              </a:rPr>
            </a:br>
            <a:endParaRPr lang="en-US" sz="1600" b="0" dirty="0">
              <a:solidFill>
                <a:schemeClr val="tx1"/>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104D2836-4627-848E-81B8-9E854445625A}"/>
              </a:ext>
            </a:extLst>
          </p:cNvPr>
          <p:cNvPicPr>
            <a:picLocks noChangeAspect="1"/>
          </p:cNvPicPr>
          <p:nvPr/>
        </p:nvPicPr>
        <p:blipFill>
          <a:blip r:embed="rId3"/>
          <a:stretch>
            <a:fillRect/>
          </a:stretch>
        </p:blipFill>
        <p:spPr>
          <a:xfrm>
            <a:off x="4572000" y="1073640"/>
            <a:ext cx="4115200" cy="3900772"/>
          </a:xfrm>
          <a:prstGeom prst="rect">
            <a:avLst/>
          </a:prstGeom>
        </p:spPr>
      </p:pic>
    </p:spTree>
    <p:extLst>
      <p:ext uri="{BB962C8B-B14F-4D97-AF65-F5344CB8AC3E}">
        <p14:creationId xmlns:p14="http://schemas.microsoft.com/office/powerpoint/2010/main" val="3365494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TSNE - </a:t>
            </a:r>
            <a:r>
              <a:rPr lang="en-US" dirty="0" err="1"/>
              <a:t>Visualising</a:t>
            </a:r>
            <a:r>
              <a:rPr lang="en-US" dirty="0"/>
              <a:t> all images in dataset</a:t>
            </a:r>
            <a:endParaRPr dirty="0"/>
          </a:p>
        </p:txBody>
      </p:sp>
      <p:sp>
        <p:nvSpPr>
          <p:cNvPr id="18" name="Google Shape;192;p31">
            <a:extLst>
              <a:ext uri="{FF2B5EF4-FFF2-40B4-BE49-F238E27FC236}">
                <a16:creationId xmlns:a16="http://schemas.microsoft.com/office/drawing/2014/main" id="{69D772C7-9C07-044A-B93A-79F21883118C}"/>
              </a:ext>
            </a:extLst>
          </p:cNvPr>
          <p:cNvSpPr txBox="1">
            <a:spLocks/>
          </p:cNvSpPr>
          <p:nvPr/>
        </p:nvSpPr>
        <p:spPr>
          <a:xfrm>
            <a:off x="268008" y="679970"/>
            <a:ext cx="3445170" cy="33908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Barlow"/>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Barlow"/>
              <a:buChar char="○"/>
              <a:defRPr sz="12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Barlow"/>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Barlow"/>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Barlow"/>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Barlow"/>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Barlow"/>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Barlow"/>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Barlow"/>
              <a:buChar char="■"/>
              <a:defRPr sz="1400" b="0" i="0" u="none" strike="noStrike" cap="none">
                <a:solidFill>
                  <a:schemeClr val="dk2"/>
                </a:solidFill>
                <a:latin typeface="Montserrat"/>
                <a:ea typeface="Montserrat"/>
                <a:cs typeface="Montserrat"/>
                <a:sym typeface="Montserrat"/>
              </a:defRPr>
            </a:lvl9pPr>
          </a:lstStyle>
          <a:p>
            <a:pPr marL="152400" indent="0">
              <a:spcBef>
                <a:spcPts val="1000"/>
              </a:spcBef>
              <a:buSzPts val="1200"/>
              <a:buNone/>
            </a:pPr>
            <a:r>
              <a:rPr lang="en-US" dirty="0">
                <a:solidFill>
                  <a:schemeClr val="dk1"/>
                </a:solidFill>
              </a:rPr>
              <a:t>- TSNE is a method for visualizing high dimensional data using manifolds</a:t>
            </a:r>
          </a:p>
          <a:p>
            <a:pPr marL="152400" indent="0">
              <a:spcBef>
                <a:spcPts val="1000"/>
              </a:spcBef>
              <a:buSzPts val="1200"/>
              <a:buNone/>
            </a:pPr>
            <a:r>
              <a:rPr lang="en-US" dirty="0">
                <a:solidFill>
                  <a:schemeClr val="dk1"/>
                </a:solidFill>
              </a:rPr>
              <a:t>- Images are flattened and passed into </a:t>
            </a:r>
            <a:r>
              <a:rPr lang="en-US" dirty="0" err="1">
                <a:solidFill>
                  <a:schemeClr val="dk1"/>
                </a:solidFill>
              </a:rPr>
              <a:t>tsne</a:t>
            </a:r>
            <a:r>
              <a:rPr lang="en-US" dirty="0">
                <a:solidFill>
                  <a:schemeClr val="dk1"/>
                </a:solidFill>
              </a:rPr>
              <a:t> </a:t>
            </a:r>
          </a:p>
          <a:p>
            <a:pPr marL="152400" indent="0">
              <a:spcBef>
                <a:spcPts val="1000"/>
              </a:spcBef>
              <a:buSzPts val="1200"/>
              <a:buNone/>
            </a:pPr>
            <a:endParaRPr lang="en-US" dirty="0">
              <a:solidFill>
                <a:schemeClr val="dk1"/>
              </a:solidFill>
            </a:endParaRPr>
          </a:p>
          <a:p>
            <a:pPr marL="152400" indent="0">
              <a:spcBef>
                <a:spcPts val="1000"/>
              </a:spcBef>
              <a:buSzPts val="1200"/>
              <a:buNone/>
            </a:pPr>
            <a:r>
              <a:rPr lang="en-US" dirty="0">
                <a:solidFill>
                  <a:schemeClr val="dk1"/>
                </a:solidFill>
              </a:rPr>
              <a:t>- Air planes are more well separated from the rest of the classes occupying the top left corner</a:t>
            </a:r>
          </a:p>
          <a:p>
            <a:pPr marL="152400" indent="0">
              <a:spcBef>
                <a:spcPts val="1000"/>
              </a:spcBef>
              <a:buSzPts val="1200"/>
              <a:buNone/>
            </a:pPr>
            <a:r>
              <a:rPr lang="en-US" dirty="0">
                <a:solidFill>
                  <a:schemeClr val="dk1"/>
                </a:solidFill>
              </a:rPr>
              <a:t>- Frogs and cats overlap with a lot of other classes and very widely spread out across the space</a:t>
            </a:r>
          </a:p>
          <a:p>
            <a:pPr marL="152400" indent="0">
              <a:spcBef>
                <a:spcPts val="1000"/>
              </a:spcBef>
              <a:buSzPts val="1200"/>
              <a:buNone/>
            </a:pPr>
            <a:r>
              <a:rPr lang="en-US" dirty="0">
                <a:solidFill>
                  <a:schemeClr val="dk1"/>
                </a:solidFill>
              </a:rPr>
              <a:t>- Automobile also spread out across the space</a:t>
            </a:r>
          </a:p>
          <a:p>
            <a:pPr marL="152400" indent="0">
              <a:spcBef>
                <a:spcPts val="1000"/>
              </a:spcBef>
              <a:buSzPts val="1200"/>
              <a:buNone/>
            </a:pPr>
            <a:r>
              <a:rPr lang="en-US" dirty="0">
                <a:solidFill>
                  <a:schemeClr val="dk1"/>
                </a:solidFill>
              </a:rPr>
              <a:t>- Truck and ship more distinct from the rest (occupying the bottom left corner), but overlap with each other</a:t>
            </a:r>
          </a:p>
        </p:txBody>
      </p:sp>
      <p:pic>
        <p:nvPicPr>
          <p:cNvPr id="4" name="Picture 3">
            <a:extLst>
              <a:ext uri="{FF2B5EF4-FFF2-40B4-BE49-F238E27FC236}">
                <a16:creationId xmlns:a16="http://schemas.microsoft.com/office/drawing/2014/main" id="{EE7D48EB-1029-98CE-8388-E6E4CE50BC05}"/>
              </a:ext>
            </a:extLst>
          </p:cNvPr>
          <p:cNvPicPr>
            <a:picLocks noChangeAspect="1"/>
          </p:cNvPicPr>
          <p:nvPr/>
        </p:nvPicPr>
        <p:blipFill>
          <a:blip r:embed="rId3"/>
          <a:stretch>
            <a:fillRect/>
          </a:stretch>
        </p:blipFill>
        <p:spPr>
          <a:xfrm>
            <a:off x="3761277" y="859736"/>
            <a:ext cx="5066616" cy="2906193"/>
          </a:xfrm>
          <a:prstGeom prst="rect">
            <a:avLst/>
          </a:prstGeom>
        </p:spPr>
      </p:pic>
    </p:spTree>
    <p:extLst>
      <p:ext uri="{BB962C8B-B14F-4D97-AF65-F5344CB8AC3E}">
        <p14:creationId xmlns:p14="http://schemas.microsoft.com/office/powerpoint/2010/main" val="2642696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r>
              <a:rPr lang="en-SG" b="1" dirty="0">
                <a:solidFill>
                  <a:srgbClr val="569CD6"/>
                </a:solidFill>
                <a:effectLst/>
                <a:latin typeface="Consolas" panose="020B0609020204030204" pitchFamily="49" charset="0"/>
              </a:rPr>
              <a:t>Average image per class </a:t>
            </a:r>
            <a:endParaRPr lang="en-SG" b="0" dirty="0">
              <a:solidFill>
                <a:srgbClr val="D4D4D4"/>
              </a:solidFill>
              <a:effectLst/>
              <a:latin typeface="Consolas" panose="020B0609020204030204" pitchFamily="49" charset="0"/>
            </a:endParaRPr>
          </a:p>
        </p:txBody>
      </p:sp>
      <p:sp>
        <p:nvSpPr>
          <p:cNvPr id="4" name="Text Placeholder 3">
            <a:extLst>
              <a:ext uri="{FF2B5EF4-FFF2-40B4-BE49-F238E27FC236}">
                <a16:creationId xmlns:a16="http://schemas.microsoft.com/office/drawing/2014/main" id="{777E3515-BCCA-3392-A3E6-4A1189B2DDDE}"/>
              </a:ext>
            </a:extLst>
          </p:cNvPr>
          <p:cNvSpPr>
            <a:spLocks noGrp="1"/>
          </p:cNvSpPr>
          <p:nvPr>
            <p:ph type="body" idx="1"/>
          </p:nvPr>
        </p:nvSpPr>
        <p:spPr>
          <a:xfrm>
            <a:off x="493769" y="2206766"/>
            <a:ext cx="8382223" cy="3416400"/>
          </a:xfrm>
        </p:spPr>
        <p:txBody>
          <a:bodyPr/>
          <a:lstStyle/>
          <a:p>
            <a:r>
              <a:rPr lang="en-US" sz="1600" dirty="0">
                <a:solidFill>
                  <a:schemeClr val="tx1"/>
                </a:solidFill>
                <a:latin typeface="Consolas" panose="020B0609020204030204" pitchFamily="49" charset="0"/>
              </a:rPr>
              <a:t>Classes that are less similar will be more blurry  and vice versa</a:t>
            </a:r>
          </a:p>
          <a:p>
            <a:r>
              <a:rPr lang="en-US" sz="1600" b="0" dirty="0">
                <a:solidFill>
                  <a:schemeClr val="tx1"/>
                </a:solidFill>
                <a:effectLst/>
                <a:latin typeface="Consolas" panose="020B0609020204030204" pitchFamily="49" charset="0"/>
              </a:rPr>
              <a:t>The automobile  and horse looks slightly more clear, showing that within the classes the images look more similar </a:t>
            </a:r>
          </a:p>
          <a:p>
            <a:r>
              <a:rPr lang="en-US" sz="1600" b="0" dirty="0">
                <a:solidFill>
                  <a:schemeClr val="tx1"/>
                </a:solidFill>
                <a:effectLst/>
                <a:latin typeface="Consolas" panose="020B0609020204030204" pitchFamily="49" charset="0"/>
              </a:rPr>
              <a:t>Airplane, ship and truck images looks to be more in the center, which will make it easier for the </a:t>
            </a:r>
            <a:r>
              <a:rPr lang="en-US" sz="1600" b="0" dirty="0" err="1">
                <a:solidFill>
                  <a:schemeClr val="tx1"/>
                </a:solidFill>
                <a:effectLst/>
                <a:latin typeface="Consolas" panose="020B0609020204030204" pitchFamily="49" charset="0"/>
              </a:rPr>
              <a:t>gan</a:t>
            </a:r>
            <a:r>
              <a:rPr lang="en-US" sz="1600" b="0" dirty="0">
                <a:solidFill>
                  <a:schemeClr val="tx1"/>
                </a:solidFill>
                <a:effectLst/>
                <a:latin typeface="Consolas" panose="020B0609020204030204" pitchFamily="49" charset="0"/>
              </a:rPr>
              <a:t> to generate the images there </a:t>
            </a:r>
          </a:p>
          <a:p>
            <a:r>
              <a:rPr lang="en-US" sz="1600" b="0" dirty="0">
                <a:solidFill>
                  <a:schemeClr val="tx1"/>
                </a:solidFill>
                <a:effectLst/>
                <a:latin typeface="Consolas" panose="020B0609020204030204" pitchFamily="49" charset="0"/>
              </a:rPr>
              <a:t>Cat, dog and frog images seem to have higher variety as it looks very blurry, cannot see even a silhouette of </a:t>
            </a:r>
            <a:r>
              <a:rPr lang="en-US" sz="1600" b="0" dirty="0" err="1">
                <a:solidFill>
                  <a:schemeClr val="tx1"/>
                </a:solidFill>
                <a:effectLst/>
                <a:latin typeface="Consolas" panose="020B0609020204030204" pitchFamily="49" charset="0"/>
              </a:rPr>
              <a:t>of</a:t>
            </a:r>
            <a:r>
              <a:rPr lang="en-US" sz="1600" b="0" dirty="0">
                <a:solidFill>
                  <a:schemeClr val="tx1"/>
                </a:solidFill>
                <a:effectLst/>
                <a:latin typeface="Consolas" panose="020B0609020204030204" pitchFamily="49" charset="0"/>
              </a:rPr>
              <a:t> these animals</a:t>
            </a:r>
            <a:br>
              <a:rPr lang="en-US" sz="3600" b="0" dirty="0">
                <a:solidFill>
                  <a:schemeClr val="tx1"/>
                </a:solidFill>
                <a:effectLst/>
                <a:latin typeface="Consolas" panose="020B0609020204030204" pitchFamily="49" charset="0"/>
              </a:rPr>
            </a:br>
            <a:endParaRPr lang="en-US" sz="3600" b="0" dirty="0">
              <a:solidFill>
                <a:schemeClr val="tx1"/>
              </a:solidFill>
              <a:effectLst/>
              <a:latin typeface="Consolas" panose="020B0609020204030204" pitchFamily="49" charset="0"/>
            </a:endParaRPr>
          </a:p>
          <a:p>
            <a:endParaRPr lang="en-US" sz="2400" b="0" dirty="0">
              <a:solidFill>
                <a:schemeClr val="tx1"/>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C1462B4-E646-4503-D7E1-CD3495AD25F2}"/>
              </a:ext>
            </a:extLst>
          </p:cNvPr>
          <p:cNvPicPr>
            <a:picLocks noChangeAspect="1"/>
          </p:cNvPicPr>
          <p:nvPr/>
        </p:nvPicPr>
        <p:blipFill>
          <a:blip r:embed="rId3"/>
          <a:stretch>
            <a:fillRect/>
          </a:stretch>
        </p:blipFill>
        <p:spPr>
          <a:xfrm>
            <a:off x="268008" y="940179"/>
            <a:ext cx="8382223" cy="845266"/>
          </a:xfrm>
          <a:prstGeom prst="rect">
            <a:avLst/>
          </a:prstGeom>
        </p:spPr>
      </p:pic>
    </p:spTree>
    <p:extLst>
      <p:ext uri="{BB962C8B-B14F-4D97-AF65-F5344CB8AC3E}">
        <p14:creationId xmlns:p14="http://schemas.microsoft.com/office/powerpoint/2010/main" val="970805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r>
              <a:rPr lang="en-US" b="1" dirty="0">
                <a:solidFill>
                  <a:srgbClr val="569CD6"/>
                </a:solidFill>
                <a:effectLst/>
                <a:latin typeface="Consolas" panose="020B0609020204030204" pitchFamily="49" charset="0"/>
              </a:rPr>
              <a:t>Modelling - Data Preprocessing</a:t>
            </a:r>
            <a:br>
              <a:rPr lang="en-US" b="0" dirty="0">
                <a:solidFill>
                  <a:srgbClr val="D4D4D4"/>
                </a:solidFill>
                <a:effectLst/>
                <a:latin typeface="Consolas" panose="020B0609020204030204" pitchFamily="49" charset="0"/>
              </a:rPr>
            </a:br>
            <a:endParaRPr dirty="0"/>
          </a:p>
        </p:txBody>
      </p:sp>
      <p:sp>
        <p:nvSpPr>
          <p:cNvPr id="192" name="Google Shape;192;p31"/>
          <p:cNvSpPr txBox="1">
            <a:spLocks noGrp="1"/>
          </p:cNvSpPr>
          <p:nvPr>
            <p:ph type="body" idx="1"/>
          </p:nvPr>
        </p:nvSpPr>
        <p:spPr>
          <a:xfrm>
            <a:off x="268008" y="839710"/>
            <a:ext cx="7872489" cy="1188916"/>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800" dirty="0">
                <a:solidFill>
                  <a:schemeClr val="tx1"/>
                </a:solidFill>
              </a:rPr>
              <a:t>Get the pixel values by `(</a:t>
            </a:r>
            <a:r>
              <a:rPr lang="en-US" sz="1800" dirty="0" err="1">
                <a:solidFill>
                  <a:schemeClr val="tx1"/>
                </a:solidFill>
              </a:rPr>
              <a:t>img</a:t>
            </a:r>
            <a:r>
              <a:rPr lang="en-US" sz="1800" dirty="0">
                <a:solidFill>
                  <a:schemeClr val="tx1"/>
                </a:solidFill>
              </a:rPr>
              <a:t> -127.5)/127.5` to get the images in the range of -1 and 1 so that the scale of real images is the same as the generated images passing through the last layer of tanh from -1 to 1 .</a:t>
            </a:r>
          </a:p>
          <a:p>
            <a:pPr>
              <a:buFont typeface="Arial" panose="020B0604020202020204" pitchFamily="34" charset="0"/>
              <a:buChar char="•"/>
            </a:pPr>
            <a:endParaRPr lang="en-US" sz="2400" dirty="0">
              <a:solidFill>
                <a:schemeClr val="tx1"/>
              </a:solidFill>
            </a:endParaRPr>
          </a:p>
        </p:txBody>
      </p:sp>
      <p:pic>
        <p:nvPicPr>
          <p:cNvPr id="3" name="Picture 2">
            <a:extLst>
              <a:ext uri="{FF2B5EF4-FFF2-40B4-BE49-F238E27FC236}">
                <a16:creationId xmlns:a16="http://schemas.microsoft.com/office/drawing/2014/main" id="{8618A567-3B75-22EF-5BD6-E3DC5E2B8AA2}"/>
              </a:ext>
            </a:extLst>
          </p:cNvPr>
          <p:cNvPicPr>
            <a:picLocks noChangeAspect="1"/>
          </p:cNvPicPr>
          <p:nvPr/>
        </p:nvPicPr>
        <p:blipFill>
          <a:blip r:embed="rId3"/>
          <a:stretch>
            <a:fillRect/>
          </a:stretch>
        </p:blipFill>
        <p:spPr>
          <a:xfrm>
            <a:off x="1120014" y="2828525"/>
            <a:ext cx="6765023" cy="572700"/>
          </a:xfrm>
          <a:prstGeom prst="rect">
            <a:avLst/>
          </a:prstGeom>
        </p:spPr>
      </p:pic>
    </p:spTree>
    <p:extLst>
      <p:ext uri="{BB962C8B-B14F-4D97-AF65-F5344CB8AC3E}">
        <p14:creationId xmlns:p14="http://schemas.microsoft.com/office/powerpoint/2010/main" val="352198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111283" y="-19340"/>
            <a:ext cx="8607984" cy="572700"/>
          </a:xfrm>
          <a:prstGeom prst="rect">
            <a:avLst/>
          </a:prstGeom>
        </p:spPr>
        <p:txBody>
          <a:bodyPr spcFirstLastPara="1" wrap="square" lIns="91425" tIns="91425" rIns="91425" bIns="91425" anchor="t" anchorCtr="0">
            <a:noAutofit/>
          </a:bodyPr>
          <a:lstStyle/>
          <a:p>
            <a:r>
              <a:rPr lang="en-US" b="1" dirty="0">
                <a:solidFill>
                  <a:srgbClr val="569CD6"/>
                </a:solidFill>
                <a:effectLst/>
                <a:latin typeface="Consolas" panose="020B0609020204030204" pitchFamily="49" charset="0"/>
              </a:rPr>
              <a:t>Modelling - </a:t>
            </a:r>
            <a:r>
              <a:rPr lang="en-SG" b="1" dirty="0" err="1">
                <a:solidFill>
                  <a:srgbClr val="569CD6"/>
                </a:solidFill>
                <a:effectLst/>
                <a:latin typeface="Consolas" panose="020B0609020204030204" pitchFamily="49" charset="0"/>
              </a:rPr>
              <a:t>Frechet</a:t>
            </a:r>
            <a:r>
              <a:rPr lang="en-SG" b="1" dirty="0">
                <a:solidFill>
                  <a:srgbClr val="569CD6"/>
                </a:solidFill>
                <a:effectLst/>
                <a:latin typeface="Consolas" panose="020B0609020204030204" pitchFamily="49" charset="0"/>
              </a:rPr>
              <a:t> inception distance</a:t>
            </a:r>
            <a:br>
              <a:rPr lang="en-SG" b="0" dirty="0">
                <a:solidFill>
                  <a:srgbClr val="D4D4D4"/>
                </a:solidFill>
                <a:effectLst/>
                <a:latin typeface="Consolas" panose="020B0609020204030204" pitchFamily="49" charset="0"/>
              </a:rPr>
            </a:br>
            <a:endParaRPr dirty="0"/>
          </a:p>
        </p:txBody>
      </p:sp>
      <p:sp>
        <p:nvSpPr>
          <p:cNvPr id="192" name="Google Shape;192;p31"/>
          <p:cNvSpPr txBox="1">
            <a:spLocks noGrp="1"/>
          </p:cNvSpPr>
          <p:nvPr>
            <p:ph type="body" idx="1"/>
          </p:nvPr>
        </p:nvSpPr>
        <p:spPr>
          <a:xfrm>
            <a:off x="218779" y="436179"/>
            <a:ext cx="7872489" cy="3976078"/>
          </a:xfrm>
          <a:prstGeom prst="rect">
            <a:avLst/>
          </a:prstGeom>
        </p:spPr>
        <p:txBody>
          <a:bodyPr spcFirstLastPara="1" wrap="square" lIns="91425" tIns="91425" rIns="91425" bIns="91425" anchor="t" anchorCtr="0">
            <a:noAutofit/>
          </a:bodyPr>
          <a:lstStyle/>
          <a:p>
            <a:r>
              <a:rPr lang="en-US" sz="2000" b="0" dirty="0">
                <a:solidFill>
                  <a:schemeClr val="tx1"/>
                </a:solidFill>
                <a:effectLst/>
                <a:latin typeface="Consolas" panose="020B0609020204030204" pitchFamily="49" charset="0"/>
              </a:rPr>
              <a:t>Most common metric for evaluating GAN</a:t>
            </a:r>
          </a:p>
          <a:p>
            <a:r>
              <a:rPr lang="en-US" sz="2000" b="0" dirty="0">
                <a:solidFill>
                  <a:schemeClr val="tx1"/>
                </a:solidFill>
                <a:effectLst/>
                <a:latin typeface="Consolas" panose="020B0609020204030204" pitchFamily="49" charset="0"/>
              </a:rPr>
              <a:t> The fid is a metric that compares the difference in mean and variance (of real and generated images) of the image features extracted by `InceptionV3`. </a:t>
            </a:r>
          </a:p>
          <a:p>
            <a:r>
              <a:rPr lang="en-US" sz="2000" b="0" dirty="0">
                <a:solidFill>
                  <a:schemeClr val="tx1"/>
                </a:solidFill>
                <a:effectLst/>
                <a:latin typeface="Consolas" panose="020B0609020204030204" pitchFamily="49" charset="0"/>
              </a:rPr>
              <a:t>It is more reliable then its predecessor the Inception Score which only calculates based on the features extracted of the generated images </a:t>
            </a:r>
            <a:r>
              <a:rPr lang="en-US" sz="2000" dirty="0">
                <a:solidFill>
                  <a:schemeClr val="tx1"/>
                </a:solidFill>
                <a:latin typeface="Consolas" panose="020B0609020204030204" pitchFamily="49" charset="0"/>
              </a:rPr>
              <a:t>only</a:t>
            </a:r>
            <a:endParaRPr lang="en-US" sz="2000" b="0" dirty="0">
              <a:solidFill>
                <a:schemeClr val="tx1"/>
              </a:solidFill>
              <a:effectLst/>
              <a:latin typeface="Consolas" panose="020B0609020204030204" pitchFamily="49" charset="0"/>
            </a:endParaRPr>
          </a:p>
          <a:p>
            <a:r>
              <a:rPr lang="en-US" sz="2000" b="0" dirty="0">
                <a:solidFill>
                  <a:schemeClr val="tx1"/>
                </a:solidFill>
                <a:effectLst/>
                <a:latin typeface="Consolas" panose="020B0609020204030204" pitchFamily="49" charset="0"/>
              </a:rPr>
              <a:t>As it uses both mean and variance of the features, a low FID is only achieved when the images have similar quality and diversity to the CIFAR10 dataset.</a:t>
            </a:r>
          </a:p>
          <a:p>
            <a:r>
              <a:rPr lang="en-US" sz="2000" b="0" dirty="0">
                <a:solidFill>
                  <a:schemeClr val="tx1"/>
                </a:solidFill>
                <a:effectLst/>
                <a:latin typeface="Consolas" panose="020B0609020204030204" pitchFamily="49" charset="0"/>
              </a:rPr>
              <a:t>It assumes a gaussian distribution</a:t>
            </a:r>
          </a:p>
          <a:p>
            <a:r>
              <a:rPr lang="en-US" sz="2000" b="0" dirty="0">
                <a:solidFill>
                  <a:schemeClr val="tx1"/>
                </a:solidFill>
                <a:effectLst/>
                <a:latin typeface="Consolas" panose="020B0609020204030204" pitchFamily="49" charset="0"/>
              </a:rPr>
              <a:t>FID can be biased for small datasets like cifar10</a:t>
            </a:r>
          </a:p>
          <a:p>
            <a:pPr>
              <a:buFont typeface="Arial" panose="020B0604020202020204" pitchFamily="34" charset="0"/>
              <a:buChar char="•"/>
            </a:pPr>
            <a:endParaRPr lang="en-US" dirty="0">
              <a:solidFill>
                <a:schemeClr val="tx1"/>
              </a:solidFill>
            </a:endParaRPr>
          </a:p>
        </p:txBody>
      </p:sp>
      <p:pic>
        <p:nvPicPr>
          <p:cNvPr id="3" name="Picture 2">
            <a:extLst>
              <a:ext uri="{FF2B5EF4-FFF2-40B4-BE49-F238E27FC236}">
                <a16:creationId xmlns:a16="http://schemas.microsoft.com/office/drawing/2014/main" id="{DA910428-0487-8209-C1AC-6BAFEB074A3E}"/>
              </a:ext>
            </a:extLst>
          </p:cNvPr>
          <p:cNvPicPr>
            <a:picLocks noChangeAspect="1"/>
          </p:cNvPicPr>
          <p:nvPr/>
        </p:nvPicPr>
        <p:blipFill>
          <a:blip r:embed="rId3"/>
          <a:stretch>
            <a:fillRect/>
          </a:stretch>
        </p:blipFill>
        <p:spPr>
          <a:xfrm>
            <a:off x="385604" y="4521871"/>
            <a:ext cx="8146452" cy="549885"/>
          </a:xfrm>
          <a:prstGeom prst="rect">
            <a:avLst/>
          </a:prstGeom>
        </p:spPr>
      </p:pic>
    </p:spTree>
    <p:extLst>
      <p:ext uri="{BB962C8B-B14F-4D97-AF65-F5344CB8AC3E}">
        <p14:creationId xmlns:p14="http://schemas.microsoft.com/office/powerpoint/2010/main" val="4010587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268008" y="267010"/>
            <a:ext cx="8607984" cy="572700"/>
          </a:xfrm>
          <a:prstGeom prst="rect">
            <a:avLst/>
          </a:prstGeom>
        </p:spPr>
        <p:txBody>
          <a:bodyPr spcFirstLastPara="1" wrap="square" lIns="91425" tIns="91425" rIns="91425" bIns="91425" anchor="t" anchorCtr="0">
            <a:noAutofit/>
          </a:bodyPr>
          <a:lstStyle/>
          <a:p>
            <a:r>
              <a:rPr lang="en-US" b="1" dirty="0">
                <a:solidFill>
                  <a:srgbClr val="569CD6"/>
                </a:solidFill>
                <a:effectLst/>
                <a:latin typeface="Consolas" panose="020B0609020204030204" pitchFamily="49" charset="0"/>
              </a:rPr>
              <a:t>Modelling - </a:t>
            </a:r>
            <a:r>
              <a:rPr lang="en-SG" b="1" dirty="0">
                <a:solidFill>
                  <a:srgbClr val="569CD6"/>
                </a:solidFill>
                <a:effectLst/>
                <a:latin typeface="Consolas" panose="020B0609020204030204" pitchFamily="49" charset="0"/>
              </a:rPr>
              <a:t>Kernel inception distance</a:t>
            </a:r>
            <a:br>
              <a:rPr lang="en-SG" b="0" dirty="0">
                <a:solidFill>
                  <a:srgbClr val="D4D4D4"/>
                </a:solidFill>
                <a:effectLst/>
                <a:latin typeface="Consolas" panose="020B0609020204030204" pitchFamily="49" charset="0"/>
              </a:rPr>
            </a:br>
            <a:br>
              <a:rPr lang="en-SG" b="0" dirty="0">
                <a:solidFill>
                  <a:srgbClr val="D4D4D4"/>
                </a:solidFill>
                <a:effectLst/>
                <a:latin typeface="Consolas" panose="020B0609020204030204" pitchFamily="49" charset="0"/>
              </a:rPr>
            </a:br>
            <a:endParaRPr dirty="0"/>
          </a:p>
        </p:txBody>
      </p:sp>
      <p:sp>
        <p:nvSpPr>
          <p:cNvPr id="192" name="Google Shape;192;p31"/>
          <p:cNvSpPr txBox="1">
            <a:spLocks noGrp="1"/>
          </p:cNvSpPr>
          <p:nvPr>
            <p:ph type="body" idx="1"/>
          </p:nvPr>
        </p:nvSpPr>
        <p:spPr>
          <a:xfrm>
            <a:off x="479031" y="900412"/>
            <a:ext cx="7872489" cy="3793508"/>
          </a:xfrm>
          <a:prstGeom prst="rect">
            <a:avLst/>
          </a:prstGeom>
        </p:spPr>
        <p:txBody>
          <a:bodyPr spcFirstLastPara="1" wrap="square" lIns="91425" tIns="91425" rIns="91425" bIns="91425" anchor="t" anchorCtr="0">
            <a:noAutofit/>
          </a:bodyPr>
          <a:lstStyle/>
          <a:p>
            <a:r>
              <a:rPr lang="en-US" sz="2800" b="0" dirty="0">
                <a:solidFill>
                  <a:schemeClr val="tx1"/>
                </a:solidFill>
                <a:effectLst/>
                <a:latin typeface="Consolas" panose="020B0609020204030204" pitchFamily="49" charset="0"/>
              </a:rPr>
              <a:t>Measures the Maximum Mean Discrepancy between the real and generated images </a:t>
            </a:r>
          </a:p>
          <a:p>
            <a:r>
              <a:rPr lang="en-US" sz="2800" b="0" dirty="0">
                <a:solidFill>
                  <a:schemeClr val="tx1"/>
                </a:solidFill>
                <a:effectLst/>
                <a:latin typeface="Consolas" panose="020B0609020204030204" pitchFamily="49" charset="0"/>
              </a:rPr>
              <a:t>The KID improves on the FID by relaxing the gaussian requirement as it is  a non parametric test </a:t>
            </a:r>
          </a:p>
        </p:txBody>
      </p:sp>
    </p:spTree>
    <p:extLst>
      <p:ext uri="{BB962C8B-B14F-4D97-AF65-F5344CB8AC3E}">
        <p14:creationId xmlns:p14="http://schemas.microsoft.com/office/powerpoint/2010/main" val="3366630986"/>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19696</TotalTime>
  <Words>2836</Words>
  <Application>Microsoft Office PowerPoint</Application>
  <PresentationFormat>On-screen Show (16:9)</PresentationFormat>
  <Paragraphs>219</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Roboto</vt:lpstr>
      <vt:lpstr>Arial</vt:lpstr>
      <vt:lpstr>Montserrat</vt:lpstr>
      <vt:lpstr>Courier New</vt:lpstr>
      <vt:lpstr>Consolas</vt:lpstr>
      <vt:lpstr>Barlow</vt:lpstr>
      <vt:lpstr>Arial Unicode MS</vt:lpstr>
      <vt:lpstr>Management Consulting Toolkit by Slidesgo</vt:lpstr>
      <vt:lpstr>CIFAR10 IMAGE Generation</vt:lpstr>
      <vt:lpstr>Background Generative adversarial network (GAN) </vt:lpstr>
      <vt:lpstr>CIFAR10 Dataset Info, Looking at the images</vt:lpstr>
      <vt:lpstr>Check for class imbalance – 10 classes</vt:lpstr>
      <vt:lpstr>TSNE - Visualising all images in dataset</vt:lpstr>
      <vt:lpstr>Average image per class </vt:lpstr>
      <vt:lpstr>Modelling - Data Preprocessing </vt:lpstr>
      <vt:lpstr>Modelling - Frechet inception distance </vt:lpstr>
      <vt:lpstr>Modelling - Kernel inception distance  </vt:lpstr>
      <vt:lpstr>Modelling   </vt:lpstr>
      <vt:lpstr>Modelling – Baseline Vanilla BCE GAN  </vt:lpstr>
      <vt:lpstr>Modelling – Baseline Vanilla BCE GAN  </vt:lpstr>
      <vt:lpstr>BASELINE – Vanilla BCEGAN</vt:lpstr>
      <vt:lpstr>WGAN –GP with conditioning </vt:lpstr>
      <vt:lpstr>WGAN –GP with conditioning </vt:lpstr>
      <vt:lpstr>WGAN –GP with conditioning </vt:lpstr>
      <vt:lpstr>WGAN –GP with conditioning </vt:lpstr>
      <vt:lpstr>WGAN GP – Resnet + Larger Architecture</vt:lpstr>
      <vt:lpstr>WGAN GP – Resnet + Larger Architecture</vt:lpstr>
      <vt:lpstr>Hinge GAN </vt:lpstr>
      <vt:lpstr>Hinge GAN</vt:lpstr>
      <vt:lpstr>Hinge GAN – RLC Regularisation </vt:lpstr>
      <vt:lpstr>100 image per class, Vehicles (Plane, Car)</vt:lpstr>
      <vt:lpstr>100 image per class, Vehicles  (Ship, Truck)</vt:lpstr>
      <vt:lpstr>100 image per class, (Bird, horse)</vt:lpstr>
      <vt:lpstr>100 image per class, (Deer, Dog)</vt:lpstr>
      <vt:lpstr>100 image per class, (Frog, Cat)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Melbourne Housing   Analysis</dc:title>
  <dc:creator>Yee Hang</dc:creator>
  <cp:lastModifiedBy>YEE HANG</cp:lastModifiedBy>
  <cp:revision>80</cp:revision>
  <dcterms:modified xsi:type="dcterms:W3CDTF">2023-02-05T03:00:12Z</dcterms:modified>
</cp:coreProperties>
</file>